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1"/>
  </p:notesMasterIdLst>
  <p:sldIdLst>
    <p:sldId id="256" r:id="rId2"/>
    <p:sldId id="257" r:id="rId3"/>
    <p:sldId id="342" r:id="rId4"/>
    <p:sldId id="343" r:id="rId5"/>
    <p:sldId id="260" r:id="rId6"/>
    <p:sldId id="344" r:id="rId7"/>
    <p:sldId id="262" r:id="rId8"/>
    <p:sldId id="263" r:id="rId9"/>
    <p:sldId id="264" r:id="rId10"/>
    <p:sldId id="265" r:id="rId11"/>
    <p:sldId id="266" r:id="rId12"/>
    <p:sldId id="353" r:id="rId13"/>
    <p:sldId id="267" r:id="rId14"/>
    <p:sldId id="268" r:id="rId15"/>
    <p:sldId id="345" r:id="rId16"/>
    <p:sldId id="346" r:id="rId17"/>
    <p:sldId id="271" r:id="rId18"/>
    <p:sldId id="272" r:id="rId19"/>
    <p:sldId id="347" r:id="rId20"/>
    <p:sldId id="274" r:id="rId21"/>
    <p:sldId id="348" r:id="rId22"/>
    <p:sldId id="275" r:id="rId23"/>
    <p:sldId id="276" r:id="rId24"/>
    <p:sldId id="277" r:id="rId25"/>
    <p:sldId id="278" r:id="rId26"/>
    <p:sldId id="349" r:id="rId27"/>
    <p:sldId id="280" r:id="rId28"/>
    <p:sldId id="350" r:id="rId29"/>
    <p:sldId id="282" r:id="rId30"/>
    <p:sldId id="351" r:id="rId31"/>
    <p:sldId id="352" r:id="rId32"/>
    <p:sldId id="354" r:id="rId33"/>
    <p:sldId id="356" r:id="rId34"/>
    <p:sldId id="285" r:id="rId35"/>
    <p:sldId id="286" r:id="rId36"/>
    <p:sldId id="357" r:id="rId37"/>
    <p:sldId id="358" r:id="rId38"/>
    <p:sldId id="288" r:id="rId39"/>
    <p:sldId id="359" r:id="rId40"/>
    <p:sldId id="290" r:id="rId41"/>
    <p:sldId id="360" r:id="rId42"/>
    <p:sldId id="292" r:id="rId43"/>
    <p:sldId id="361" r:id="rId44"/>
    <p:sldId id="362" r:id="rId45"/>
    <p:sldId id="363" r:id="rId46"/>
    <p:sldId id="364" r:id="rId47"/>
    <p:sldId id="294" r:id="rId48"/>
    <p:sldId id="365" r:id="rId49"/>
    <p:sldId id="366" r:id="rId50"/>
    <p:sldId id="367" r:id="rId51"/>
    <p:sldId id="296" r:id="rId52"/>
    <p:sldId id="368" r:id="rId53"/>
    <p:sldId id="369" r:id="rId54"/>
    <p:sldId id="299" r:id="rId55"/>
    <p:sldId id="300" r:id="rId56"/>
    <p:sldId id="301" r:id="rId57"/>
    <p:sldId id="370" r:id="rId58"/>
    <p:sldId id="371" r:id="rId59"/>
    <p:sldId id="372" r:id="rId60"/>
    <p:sldId id="375" r:id="rId61"/>
    <p:sldId id="376" r:id="rId62"/>
    <p:sldId id="373" r:id="rId63"/>
    <p:sldId id="374" r:id="rId64"/>
    <p:sldId id="307" r:id="rId65"/>
    <p:sldId id="308" r:id="rId66"/>
    <p:sldId id="377" r:id="rId67"/>
    <p:sldId id="378" r:id="rId68"/>
    <p:sldId id="379" r:id="rId69"/>
    <p:sldId id="380" r:id="rId70"/>
    <p:sldId id="381" r:id="rId71"/>
    <p:sldId id="313" r:id="rId72"/>
    <p:sldId id="382" r:id="rId73"/>
    <p:sldId id="383"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Lst>
  <p:sldSz cx="9144000" cy="5143500" type="screen16x9"/>
  <p:notesSz cx="6858000" cy="9144000"/>
  <p:embeddedFontLst>
    <p:embeddedFont>
      <p:font typeface="Calibri" panose="020F0502020204030204" pitchFamily="34" charset="0"/>
      <p:regular r:id="rId102"/>
      <p:bold r:id="rId103"/>
      <p:italic r:id="rId104"/>
      <p:boldItalic r:id="rId105"/>
    </p:embeddedFont>
    <p:embeddedFont>
      <p:font typeface="Georgia" panose="02040502050405020303" pitchFamily="18" charset="0"/>
      <p:regular r:id="rId106"/>
      <p:bold r:id="rId107"/>
      <p:italic r:id="rId108"/>
      <p:boldItalic r:id="rId109"/>
    </p:embeddedFont>
    <p:embeddedFont>
      <p:font typeface="Libre Baskerville" panose="020B0604020202020204" charset="0"/>
      <p:regular r:id="rId110"/>
      <p:bold r:id="rId111"/>
      <p:italic r:id="rId112"/>
    </p:embeddedFont>
    <p:embeddedFont>
      <p:font typeface="Open Sans" panose="020B0604020202020204" charset="0"/>
      <p:regular r:id="rId113"/>
      <p:bold r:id="rId114"/>
      <p:italic r:id="rId115"/>
      <p:boldItalic r:id="rId116"/>
    </p:embeddedFont>
    <p:embeddedFont>
      <p:font typeface="Roboto" pitchFamily="2" charset="0"/>
      <p:regular r:id="rId117"/>
      <p:bold r:id="rId118"/>
      <p:italic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7" roundtripDataSignature="AMtx7mjuFtMkI4jbM7q5TKRT+wMDp3ZQW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 initials="a" lastIdx="1" clrIdx="0">
    <p:extLst>
      <p:ext uri="{19B8F6BF-5375-455C-9EA6-DF929625EA0E}">
        <p15:presenceInfo xmlns:p15="http://schemas.microsoft.com/office/powerpoint/2012/main" userId="acer" providerId="None"/>
      </p:ext>
    </p:extLst>
  </p:cmAuthor>
  <p:cmAuthor id="2" name="acer" initials="a [2]" lastIdx="1" clrIdx="1">
    <p:extLst>
      <p:ext uri="{19B8F6BF-5375-455C-9EA6-DF929625EA0E}">
        <p15:presenceInfo xmlns:p15="http://schemas.microsoft.com/office/powerpoint/2012/main" userId="08f857041be516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7" d="100"/>
          <a:sy n="107" d="100"/>
        </p:scale>
        <p:origin x="715"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2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3-17T08:46:04.981"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5-03-22T13:36:59.573"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09:10:10.112"/>
    </inkml:context>
    <inkml:brush xml:id="br0">
      <inkml:brushProperty name="width" value="0.05" units="cm"/>
      <inkml:brushProperty name="height" value="0.05" units="cm"/>
      <inkml:brushProperty name="ignorePressure" value="1"/>
    </inkml:brush>
  </inkml:definitions>
  <inkml:trace contextRef="#ctx0" brushRef="#br0">775 60,'-53'-19,"49"19,-218-12,-22 2,151 12,87-3,0 1,0 0,0 1,0-1,0 1,0 0,0 1,0-1,1 1,-1 0,0 0,1 1,0 0,0 0,-1 0,2 1,-1-1,0 1,1 1,0-1,0 0,0 1,0 0,1 0,0 0,0 0,-1 3,1-2,0 0,0 0,1 1,0 0,0-1,0 1,1 0,0 0,1 0,-1 0,1-1,1 1,-1 0,1 0,0 0,1 0,0-1,0 1,0 0,1-1,0 0,0 0,0 0,1 0,0 0,0-1,1 1,-1-1,1 0,0-1,1 1,87 80,37 12,64-6,-54-48,19-23,20-1,456-19,-629 0,0 1,1-1,-1 0,0 0,0-1,1 1,-1-2,0 1,0-1,0 1,0-2,-1 1,1-1,0 1,-1-2,0 1,0-1,0 1,0-1,0-1,-1 1,0-1,0 1,0-1,0 0,-1-1,0 1,0-1,0 1,-1-1,1-4,-1 5,-1 1,-1-1,1 0,-1 0,1 0,-1 0,-1 0,1 0,-1 0,0 0,0 0,0 0,-1 0,0 0,0 1,0-1,0 1,-1 0,1-1,-1 1,0 0,-1 1,1-1,-1 0,-3-2,-209-155,60 59,30 50,-44-17,63 37,-73 13,62 20,101-1</inkml:trace>
  <inkml:trace contextRef="#ctx0" brushRef="#br0" timeOffset="56878.498">815 676,'20'179,"0"-20,7-7,7-5,10-15,-39-119,-2 0,0 0,0 0,-1 0,-1 1,0-1,-1 1,0-1,-1 0,-1 4,8 110,23 23,-13-68,-12-68</inkml:trace>
  <inkml:trace contextRef="#ctx0" brushRef="#br0" timeOffset="58454.936">577 1668,'9'2,"0"0,0 0,0 1,0 1,0-1,0 1,-1 1,0 0,0 0,0 0,-1 1,1 0,3 6,20 12,135 87,-115-77,-42-27,0 0,1 0,0-1,1 0,-1-1,1 0,0 0,1-1,-1-1,1 0,2 0,-7-5,-1 1,1-1,-1-1,0 1,0-1,0 0,0-1,0 0,-1 1,1-2,-1 1,0-1,0 1,-1-1,0-1,1 1,-2-1,1 1,-1-1,0 0,0 0,2-6,0 3,50-155,-48 154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27.883"/>
    </inkml:context>
    <inkml:brush xml:id="br0">
      <inkml:brushProperty name="width" value="0.05" units="cm"/>
      <inkml:brushProperty name="height" value="0.05" units="cm"/>
      <inkml:brushProperty name="ignorePressure" value="1"/>
    </inkml:brush>
  </inkml:definitions>
  <inkml:trace contextRef="#ctx0" brushRef="#br0">1 0,'25'59,"34"126,-47-151,-1 0,-1 1,-3 0,0 1,0 24,-2-4,-1-44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28.979"/>
    </inkml:context>
    <inkml:brush xml:id="br0">
      <inkml:brushProperty name="width" value="0.05" units="cm"/>
      <inkml:brushProperty name="height" value="0.05" units="cm"/>
      <inkml:brushProperty name="ignorePressure" value="1"/>
    </inkml:brush>
  </inkml:definitions>
  <inkml:trace contextRef="#ctx0" brushRef="#br0">105 357,'41'-36,"93"-93,14-1,-147 129,0 0,0 0,0 0,0 0,0 0,0 0,0-1,0 1,-1 0,1-1,0 1,-1-1,0 1,1-1,-1 1,0-1,1 1,-1-1,0 1,0-1,0 1,0-1,-1 1,1-1,0 1,-1-1,1 1,-1-1,1 1,-1 0,0-1,1 1,-1 0,0 0,0-1,0 1,0 0,0 0,0 0,-1 0,1 0,0 0,0 0,-1 1,1-1,0 0,-1 1,1-1,-1 1,1 0,-1-1,1 1,-1 0,1 0,-1 0,1 0,-92 5,-55 89,34 53,107-133,0 0,0 1,1 0,1 0,0 0,2 0,-1 1,2 0,0 0,1 0,0 0,2 0,0 0,0-1,2 4,-2-16,-1 1,1 0,0-1,0 1,0 0,1-1,-1 0,1 1,0-1,0 0,0 0,0 0,0 0,1 0,0-1,-1 1,1-1,0 1,0-1,0 0,0 0,1 0,-1-1,1 1,-1-1,1 0,-1 0,1 0,-1 0,1-1,123 5,-90-7,356 2,-204-43,-156 32,27-15,-50 19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24.113"/>
    </inkml:context>
    <inkml:brush xml:id="br0">
      <inkml:brushProperty name="width" value="0.05" units="cm"/>
      <inkml:brushProperty name="height" value="0.05" units="cm"/>
      <inkml:brushProperty name="ignorePressure" value="1"/>
    </inkml:brush>
  </inkml:definitions>
  <inkml:trace contextRef="#ctx0" brushRef="#br0">40 183,'-3'2,"1"0,-1 0,1 0,0 0,-1 0,1 0,0 1,0-1,1 1,-1-1,0 1,1 0,-1 0,1 0,0 0,0 0,0 0,1 0,-1 0,1 3,-5 196,5-198,0 0,0 0,0 0,1 0,0 0,-1 0,1 0,1 0,-1 0,1 0,-1 0,1-1,0 1,0-1,1 0,-1 1,1-1,-1 0,1 0,0 0,0-1,1 1,-1-1,0 0,1 0,-1 0,1 0,0 0,0-1,-1 0,1 0,0 0,0 0,0 0,0-1,0 0,1 0,-1 0,0 0,0-1,0 1,0-1,0 0,0 0,2-2,0-3,-1 0,-1-1,1 1,-1-1,0 0,-1 0,1-1,-1 1,-1-1,0 1,0-1,0 0,-1 0,0 0,-1 0,1 0,-2-4,3-78,-2 90,0 1,0-1,0 1,0-1,0 0,0 1,0-1,1 0,-1 1,0-1,0 1,0-1,0 0,1 1,-1-1,0 0,0 1,1-1,-1 0,0 0,0 1,1-1,-1 0,0 0,1 1,-1-1,1 0,-1 0,0 0,1 0,-1 0,0 0,1 1,-1-1,1 0,-1 0,0 0,1 0,-1 0,1-1,-1 1,0 0,1 0,-1 0,1 0,-1 0,0 0,1-1,-1 1,0 0,1 0,-1 0,0-1,1 1,-1 0,0-1,0 1,1 0,-1-1,0 1,0 0,0-1,1 1,-1 0,0-1,0 1,0-1,17 30,72 183,-77-185,-10-20,0 0,1 0,0 0,1-1,0 1,0-1,0 0,0 0,1 0,0-1,0 0,1 0,0 0,5 3,-1-3,1 0,0 0,0-2,0 1,1-1,-1-1,1 0,0-1,0 0,-1-1,1 0,0-1,0 0,0-1,-7 0,0 0,0 0,0-1,-1 1,1-1,-1 0,1-1,-1 1,0-1,-1 0,1 0,-1 0,1 0,-1 0,0-1,-1 0,1 1,-1-1,0 0,0 0,0-1,-1 1,0 0,0 0,0-1,-1 1,0 0,0-1,0 1,0-1,-1 1,0 0,0 0,-1-4,-3-4</inkml:trace>
  <inkml:trace contextRef="#ctx0" brushRef="#br0" timeOffset="1639.626">576 103,'21'171,"-22"-195,-1 17,1 0,0 0,0-1,1 1,0 0,0-1,1 1,-1 0,2 0,-1 0,1-1,0 2,1-1,-1 0,1 0,1 1,-1-1,1 1,0 0,1 0,-1 1,1-1,1 1,-4 3,0 0,0 0,1 0,-1 0,1 0,-1 1,1-1,-1 1,1 0,0 0,0 0,0 0,-1 0,1 1,0-1,0 1,0 0,0 0,0 0,0 0,0 0,0 1,0-1,0 1,0 0,-1 0,1 0,0 0,0 0,-1 1,1-1,-1 1,1 0,-1-1,0 1,0 0,0 1,0-1,0 0,0 1,0-1,-1 1,1 0,2 5,0 1,-1 0,0-1,-1 1,0 0,0 1,-1-1,0 0,-1 0,0 0,0 1,-1-1,-1 8,2-18,0 1,0 0,0-1,0 1,0-1,0 1,0 0,0-1,0 1,0 0,0-1,-1 1,1-1,0 1,0 0,0-1,0 1,-1 0,1-1,0 1,0 0,-1 0,1-1,0 1,0 0,-1 0,1-1,0 1,-1 0,1 0,0 0,-1 0,1 0,0-1,-1 1,1 0,-1 0,1 0,0 0,-1 0,1 0,0 0,-1 0,1 0,-1 0,1 0,0 1,-1-1,1 0,-1 0,-4-39,4 9,11-98,-8 125,0 1,1-1,-1 1,1-1,0 1,-1 0,1 0,0 1,0-1,0 1,1-1,-1 1,0 0,0 0,1 0,-1 1,1-1,-1 1,0 0,1-1,-1 2,1-1,-1 0,1 1,-1 0,0-1,1 1,-1 1,0-1,0 0,0 1,0 0,0-1,0 1,0 0,0 1,-1-1,1 0,-1 1,0 0,11 16,-2 1,0 0,-2 1,0 0,-1 0,-1 1,-1 0,-1 0,0 6,-3-13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09:09:59.483"/>
    </inkml:context>
    <inkml:brush xml:id="br0">
      <inkml:brushProperty name="width" value="0.05" units="cm"/>
      <inkml:brushProperty name="height" value="0.05" units="cm"/>
      <inkml:brushProperty name="ignorePressure" value="1"/>
    </inkml:brush>
  </inkml:definitions>
  <inkml:trace contextRef="#ctx0" brushRef="#br0">3064 81,'-147'-12,"-163"-7,65 9,152 12,-700-2,614 20,72-8,-103 3,129-4,-51 16,-55 32,59 5,-26 19,145-78,0 1,0 0,1 0,0 1,0 0,0 0,1 1,0 0,1 0,-1 1,2 0,-1 0,-3 9,-70 101,20-39,48-52,2 0,0 0,2 1,1 1,1-1,2 1,0 0,3 0,0 0,2-1,1 4,0 63,-4-65,0-20,-1 0,2-1,0 1,0 0,0 0,2 0,-1-1,1 1,1-1,0 1,1-1,-1 0,2 0,0-1,0 1,0-1,1 0,3 3,81 77,16-16,5-14,21-4,-26-8,-9 1,53-1,-24-13,-2-7,64 5,62-6,178-7,-221 2,50-11,-157-12,1686 2,-1648-22,676 23,-91-1,-533-21,1394 22,-1354-21,0 9,215 2,-281-10,46-1,31 8,43 3,-141-11,56 1,-17-1,53-20,4-14,-82 29,-57 6,38-21,133-26,-78 20,78-21,-53 27,-79 0,60-31,-167 57,110-43,-110 39,81-66,4-68,-87 103,-13 24,-2 0,0-1,-2 0,-1-1,-1-1,-1 0,3-16,-11-135,-5 171,0 0,0-1,0 1,-1 1,0-1,-1 0,0 1,0 0,-1 0,1 1,-1-1,-1 1,1 0,-1 1,0 0,-1 0,1 0,-1 1,0 0,-5-1,-46-34,-113-49,23 48,96 32,-75-23,-6-1,31 16,-16-3,-90 9,128 13,-376-3,315 20,-72 0,73-9,-180 17,147-8,-104 20,60-20,-336-21,394 22,-38 18,97-19,-56 0,-62-5,-118-11,-1033-4,1232 20,-736-20,497 0,239-20,-41 0,21 0,-141-21,41 22,-58 19,177-20,-88 9,17-18,51 9,24 17,122-1</inkml:trace>
  <inkml:trace contextRef="#ctx0" brushRef="#br0" timeOffset="-33521.72">11812 2247,'-44'-32,"-146"-38,87 33,-57 17,-18-1,134 21,12 1,1-1,-1-2,1-1,-1-1,-24-8,-143-22,21 18,-80 6,159 12,-159-2,99-20,-436 21,395 37,2 22,-20 28,54 15,11 24,-40 57,133-105,-38 81,26-13,67-131,1-1,1 1,0 0,1 0,1 1,0-1,1 0,1 0,2 10,-1 29,-1 183,51-72,-3-76,-32-58,1-1,2 0,1-2,2 0,0-2,4 2,68 60,-2-19,65 14,39-37,3-52,-197 5,0 0,0-1,0 0,-1 1,1-1,0 0,0-1,-1 1,1 0,-1-1,1 1,-1-1,0 0,1 0,-1 0,0 0,0 0,0 0,-1-1,1 1,0-1,0-1,3-10</inkml:trace>
  <inkml:trace contextRef="#ctx0" brushRef="#br0" timeOffset="-30099.129">8737 4172,'894'0,"-756"20,736-20,317 0,-1013-21,40 21,-79-20,119 9,79 3,-198-12,239 20,-260-20,1-1,80-16,-184 34,0-1,-1-1,1 0,-1 0,0-2,0 0,-1 0,1-1,-2-1,1 0,-1-1,-1 0,0-1,1-2,-6 1,0 1,-1-2,0 1,-1-1,0 1,-1-1,-1 0,0-1,-1 1,0 0,-1 0,0-1,-1-443,0 444,-1 0,0 0,-1 1,-1-1,0 1,-1 0,0 0,0 0,-2 1,-6-11,-9-19,-37-38,42 54,-1 0,-1 1,-1 1,-1 1,-1 0,-16-11,3 1,-28-25,-34-25,10 18,-3 7,-18-13,6 14,-109-12,-27 9,106 32,-10-9,19 20,-56-4,-31 11,130 11,-217-2,280 0</inkml:trace>
  <inkml:trace contextRef="#ctx0" brushRef="#br0" timeOffset="-15794.309">2763 4232,'-278'-1,"159"-19,-695 20,120 0,555 21,-28-9,-12-3,157-11,-1 1,0 1,1 1,-1 1,0 1,1 1,0 1,-20 7,-80 7,119-16,1-1,-1 1,1 0,0-1,0 1,0 0,0 1,0-1,1 0,-1 0,1 1,0-1,0 1,0-1,1 1,-1-1,1 1,0 0,0-1,0 1,0-1,1 1,-1 0,1-1,0 1,0-1,0 0,1 1,-1-1,1 0,0 0,0 0,0 0,0 0,0 0,1 0,-1-1,3 3,133 50,-70-35,20 11,128 22,-115-26,37-6,1-2,-1 1,2-1,1527-19,-1528-21,734 22,-710 14,151-10,281-5,-476-20,0 0,-20 0,59-20,-15 4,-140 34,1 1,-1-1,1 0,-1 0,0 0,0 0,0-1,0 1,0-1,-1 0,1 1,-1-1,0-1,0 1,0 0,0 0,0-1,-1 1,1-1,-1 1,0-1,0 0,0 0,-1 1,1-1,-1 0,0 0,0 0,0 1,-1-1,1 0,-1 0,0 1,0-1,0 0,-1 1,1-1,-1 1,0-1,0 1,0 0,0 0,-1 0,1 0,-1 0,0 1,0-1,-193-122,105 98,-29 8,-19-1,-754 20,-555 0,1431 0</inkml:trace>
  <inkml:trace contextRef="#ctx0" brushRef="#br0" timeOffset="-6802.742">2566 4946,'-1669'0,"1531"20,-89-8,222-11,1-1,-1 0,1 1,-1-1,1 1,-1 0,1 0,-1 0,1 1,0 0,0 0,0 0,0 0,0 0,0 1,1 0,-1 0,1 0,-1 0,1 0,0 1,1-1,-1 1,0 0,1 0,0 0,0 0,0 0,1 0,-1 1,1-1,0 3,0 0,0 0,1 0,0 0,0-1,0 1,1 0,0 0,1-1,-1 1,1 0,1-1,-1 0,1 1,0-1,1 0,-1-1,1 1,0 0,1-1,-1 0,1 0,0-1,0 1,0-1,1 0,0 0,5 2,5 3,1-1,0-1,1 0,0-1,0-1,0-1,0-1,18 2,102 15,836-21,-855 21,19 1,21-2,60 1,1706-21,-1747-19,973 21,-1013 19,-10-9,42 19,-11-11,48-8,3-1,-131-12,159 1,-232 2,1-1,-1 0,1-1,-1 0,1 0,-1 0,0-1,0 1,0-1,0-1,0 0,0 1,0-2,-1 1,0-1,1 1,-1-2,-1 1,1 0,-1-1,1 0,-1 0,-1 0,1-1,-1 1,0-1,0 0,0 1,-1-2,0 1,0 0,-1 0,0 0,0-1,0-2,-3-210,1 213,-1 0,0 1,0-1,-1 1,0-1,0 1,0 0,0 0,-1 0,0 1,0-1,0 1,0 0,-1 0,0 0,0 1,0 0,0 0,0 0,-1 0,1 1,-1 0,0 0,1 0,-1 1,0 0,0 0,0 1,0-1,0 1,0 0,0 1,0 0,0 0,-4 1,-58-8,-95-21,-150 23,-1255 4,1430-20,-736 20,279 0,456 20,-417-20,437 19,103-18</inkml:trace>
  <inkml:trace contextRef="#ctx0" brushRef="#br0" timeOffset="5761.508">15583 4648,'-22'0,"9"-1,-1 0,1 0,-1 2,1-1,-1 2,1 0,-1 1,1 0,0 0,0 2,0 0,1 0,0 1,0 1,0 0,-1 1,-93 67,72-45,0 2,3 1,0 2,3 0,-14 24,40-56,-79 102,-30 46,51-66,-23 51,-3 102,30-38,31 19,26 178,1-384,0 0,0 0,2 0,0 0,0 0,1 0,1-1,0 0,0 0,3 2,14 30,-11-27,-1 0,2-1,0 0,1-1,1-1,0 0,1-1,0 0,1-2,3 2,-3-1,209 108,-132-77,61 1,4-7,-4-11,55-7,5 2,68 7,5 11,-120-28,90-1,-158-12,812 2,-685-39,-50-3,114-20,-95 23,-36-6,116-21,-55 19,-54 9,6-5,62-16,-2 8,-9-18,-6 4,98-59,-175 65,100-46,32-32,-78 11,0-15,-52 34,-38 26,27-26,-5-2,53-51,-72 72,21-49,-49 49,18-36,12-2,-14 22,-13 8,-19 21,53-70,-70 77,12-32,-5-4,209-331,-208 333,59-162,-52 114,13-116,-55 147,-11-91,-11 129,1-117,-38 39,-1-39,20 99,-27-32,-9 7,-15-42,-48 6,51 89,-112-66,66 60,78 51,-1 1,0 2,-2 2,-1 1,-2 2,-76-41,-5 1,-112-25,121 59,-5 4,-60 1,28-1,-219 12,203-12,-70-21,63 22,11 0,23 8,-46-10,-24 11,130 12,-1130-2,1031-20,-2559 21,2500 40,80-22,18 1,-37 20,76-21,2 1,-76 23,-99 19,76-20,-60 15,124-30,-65-8,0 1,-51 8,112-9,11-7,-32 8,8 9,-47 9,-60 23,241-59,1 1,-1 1,1 0,0 1,0 1,0 0,1 1,0 1,0 1,1 0,0 0,1 2,-6 4,-174 169,136-62,48 33,11-99,-1-40,1 0,0 0,1 0,1 0,1 0,0-1,1 0,0 0,2-1,7 13,162 193,-150-196,2-1,0-2,2-1,0-1,16 6,50 31,70 27,-11-16,38 20,-53 3,111 99,-143-94,119 128,0-15,-107-110,-89-76,-1 1,0 2,-2 1,-1 1,-1 1,22 31,41 84,-11 40,-36-49,23 19,-13 33,-17-44,-34-128</inkml:trace>
  <inkml:trace contextRef="#ctx0" brushRef="#br0" timeOffset="-201874.252">10383 3776,'-5'1,"-1"0,0 1,0 0,0 0,1 1,-1 0,1-1,0 2,0-1,0 1,0-1,0 2,1-1,0 0,-1 2,-31 24,-67 46,0 19,-5 36,65-76,36-45</inkml:trace>
  <inkml:trace contextRef="#ctx0" brushRef="#br0" timeOffset="-200516.958">9669 4053,'52'45,"-33"-22,97 161,-109-179,1 1,-1-1,1-1,0 1,0-1,1-1,-1 0,1 0,0 0,0-1,0-1,0 1,0-1,0-1,0 0,7-1,-4 1,0-1,0 0,-1-1,1-1,0 0,-1 0,0-1,0-1,0 0,0 0,2-2,1-1,187-46,-137 43,114-44,-116 39,90-39,-144 48,-4 1</inkml:trace>
  <inkml:trace contextRef="#ctx0" brushRef="#br0" timeOffset="-137526.815">7050 1057,'122'98,"82"43,50 51,-103-67,52 42,-31-28,-60-54,-11-5,50 45,-65-54,26 19,12 22,-45-53,-32-28,-36-24</inkml:trace>
  <inkml:trace contextRef="#ctx0" brushRef="#br0" timeOffset="-135820.689">8281 2585,'2'0,"12"-1,0 1,1 1,-1 0,0 0,0 2,0 0,-1 0,1 1,8 4,150 45,-63-24,3-2,-109-25,0 0,0-1,0 0,1 1,-1-1,0 0,1-1,-1 1,0-1,1 1,-1-1,1 0,-1 0,1-1,-1 1,0-1,1 1,-1-1,0 0,1 0,-1-1,0 1,0-1,0 1,0-1,0 0,0 0,-1-1,1 1,-1 0,1-1,-1 0,0 1,0-1,0 0,-1 0,1 0,-3-218,-19 43,8 51,7 94,3 17</inkml:trace>
  <inkml:trace contextRef="#ctx0" brushRef="#br0" timeOffset="-132626.761">4848 2287,'0'101,"0"-401,38 160,-36 135,0-1,0 1,0 0,0 0,1 0,0 0,0 0,0 0,1 1,-1 0,1-1,0 1,1 1,-1-1,0 1,1-1,0 1,0 1,0-1,0 1,0 0,1 0,-1 0,1 1,-1-1,1 1,-1 1,3-1,8 0</inkml:trace>
  <inkml:trace contextRef="#ctx0" brushRef="#br0" timeOffset="-132086.828">4729 2207,'239'-12,"38"5,-260 7</inkml:trace>
  <inkml:trace contextRef="#ctx0" brushRef="#br0" timeOffset="-130875.927">5363 2188,'0'19,"-1"-4,1 0,0 0,1 0,1 0,0 0,1 0,0 0,2-1,2 8,-6-21,-1 1,1-1,-1 0,1 0,0 0,-1 0,1 0,0 0,0 0,0 0,0 0,0-1,0 1,0 0,0 0,0-1,0 1,0-1,0 1,0-1,1 1,-1-1,0 0,0 1,1-1,-1 0,0 0,0 0,1 0,-1 0,0 0,0-1,1 1,-1 0,0-1,0 1,0-1,1 1,-1-1,0 1,0-1,0 0,0 0,0 1,0-1,0 0,0 0,-1 0,1 0,0 0,0 0,-1 0,1 0,-1-1,1 1,-1 0,1 0,-1 0,0-1,0 1,1 0,-1 0,0-1,0 1,0 0,0 0,1-7,1 0,-1 1,0-1,-1 0,1 0,-2 1,1-1,-1 0,0 1,-1-1,1 0,-2 1,1 0,-1-1,-3-5,-2 3</inkml:trace>
  <inkml:trace contextRef="#ctx0" brushRef="#br0" timeOffset="-129640.871">5621 2148,'239'1,"-231"1,-1 1,0 0,0 1,0-1,-1 1,1 0,-1 1,0 0,0 0,0 0,-1 1,0-1,0 1,0 1,-1-1,0 1,0-1,0 1,-1 0,0 1,-1-1,0 0,0 1,0-1,-1 1,0 0,0-1,-1 1,0 0,-1 0,0-1,0 1,0 0,-1-1,0 1,0-1,-1 0,0 0,-1 0,1 0,-5 6,6-10,0 0,0 0,0 0,0 0,0 0,-1 0,1-1,-1 1,0-1,0 1,1-1,-2 0,1 0,0-1,0 1,-1-1,1 1,-1-1,1 0,-1 0,1-1,-1 1,0-1,1 0,-1 0,0 0,1 0,-1 0,0-1,1 0,-1 0,1 0,-1 0,1 0,0-1,-1 1,1-1,0 0,0 0,0 0,0-1,0 1,1-1,-1 0,1 1,0-1,0 0,0 0,0 0,0-1,0 1,1 0,-1-4,7-150,1 143,1-1,1 1,0 1,1-1,0 2,1-1,1 1,0 1,0 0,4-2,0-2,-4 5,-2 3</inkml:trace>
  <inkml:trace contextRef="#ctx0" brushRef="#br0" timeOffset="-127911.617">6118 2207,'18'77,"-16"18,-3-139,14-112,-11 153,-1 0,1 0,0 0,0 0,0 0,0 0,1 0,-1 1,1-1,0 1,-1 0,1 0,0 0,0 0,1 1,-1-1,0 1,1-1,-1 1,0 0,1 1,-1-1,1 1,-1-1,1 1,0 0,-1 0,1 0,-1 1,1 0,-1-1,1 1,-1 0,0 1,1-1,-1 0,0 1,0 0,0 0,2 1,3 8,-1 0,0 0,-1 0,0 1,-1-1,0 2,-1-1,-1 0,0 1,0 0,-1-1,-1 1,0 0,-1 11,3-192,1 162,0 1,0 0,0 0,1 0,-1 1,1-1,1 1,-1 0,0 0,1 1,0 0,0 0,0 0,0 1,0 0,1 0,-1 0,1 1,-1 0,1 0,-1 1,1 0,-1 0,1 0,0 1,-1 0,1 1,-1-1,2 1,-5-1,0 0,0 0,-1 0,1 0,0 0,0 0,-1 1,1-1,-1 1,1 0,-1 0,0 0,0 0,0 0,0 0,0 1,0-1,0 0,-1 1,0 0,1-1,-1 1,0 0,0 0,0 0,-1 0,1-1,-1 1,1 2,4 94,-6-83,1 4,0-3</inkml:trace>
  <inkml:trace contextRef="#ctx0" brushRef="#br0" timeOffset="-126642.767">6772 2228,'0'6,"-1"-2,0 1,0-1,0 0,0 1,1-1,-1 1,1-1,0 1,1-1,-1 1,1-1,0 1,0-1,0 0,1 1,-1-1,1 0,0 0,1 0,-1 0,0 0,1-1,0 1,0-1,0 0,0 0,1 0,-1 0,1 0,0-1,0 1,0-1,0 0,0-1,0 1,0-1,1 1,1-1,-3 0,-1 0,1-1,0 1,-1-1,1 0,0 1,0-1,-1 0,1-1,0 1,0 0,-1-1,1 0,0 1,-1-1,1 0,-1 0,1-1,-1 1,0-1,1 1,-1-1,0 1,0-1,0 0,0 0,0 0,-1 0,1-1,0 1,-1 0,0-1,0 1,1-1,-2 1,1-1,0 0,0 1,-1-1,1 0,-1 0,0 1,0-2,-7-134,3 125</inkml:trace>
  <inkml:trace contextRef="#ctx0" brushRef="#br0" timeOffset="-125643.452">7030 1831,'19'53,"-19"-49,40 237,-19-141,-8-54,-10-33</inkml:trace>
  <inkml:trace contextRef="#ctx0" brushRef="#br0" timeOffset="-123896.195">7348 2088,'-4'3,"1"-1,-1 1,1 0,0 0,-1 0,2 0,-1 0,0 1,1-1,-1 1,1 0,0 0,0 0,1 0,-1 0,1 0,0 0,0 1,0-1,0 0,1 1,0-1,0 0,0 1,0-1,1 0,0 1,0-1,0 0,2 4,-3 9,0 7,-1-21,0 1,0-1,0 0,1 0,-1 1,1-1,0 1,0-1,0 0,1 1,-1-1,1 0,-1 1,1-1,0 0,1 0,-1 0,1 0,-1 0,1 0,0 0,0 0,0 0,0-1,0 1,1-1,-1 0,1 0,0 0,0 0,-1 0,1 0,2 0,-1-1,-1-1,1 1,0-1,0 1,0-1,0 0,0-1,0 1,0-1,0 1,0-1,0 0,0-1,0 1,-1-1,1 0,-1 0,1 0,-1 0,0 0,1-1,-1 1,-1-1,1 0,0 0,-1 0,1 0,-1-1,0 1,0-1,0 1,-1-1,1 0,-1 1,1-5,0 0,0 1,-1-2,0 1,0 0,-1 0,0 0,-1 0,1 0,-2 0,1 0,-1 0,0 0,-1 0,1 1,-2-1,1 1,-3-4,64 131,-52-112,1 0,-1-1,2 1,-1-2,1 1,0-1,0 0,1-1,-1 0,1 0,0-1,1 0,-1-1,1 1,0-2,-1 0,6 1,-6-1,1 1,-5 0,0-1,0-1,0 1,0-1,0 0,0 0,0 0,0-1,0 1,0-1,1-1,-1 1,0-1,0 0,0 0,0 0,0-1,3-1,0-5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13.104"/>
    </inkml:context>
    <inkml:brush xml:id="br0">
      <inkml:brushProperty name="width" value="0.05" units="cm"/>
      <inkml:brushProperty name="height" value="0.05" units="cm"/>
      <inkml:brushProperty name="ignorePressure" value="1"/>
    </inkml:brush>
  </inkml:definitions>
  <inkml:trace contextRef="#ctx0" brushRef="#br0">1 358,'4'154,"1"-148,0-2,0 1,0 0,1-1,-1 0,1-1,0 1,1-1,-1 0,0 0,1-1,0 0,-1 0,1-1,0 0,0 0,0 0,0-1,0 0,0-1,0 1,0-1,0 0,0-1,-1 0,2 0,-7 2,2-1,-1 0,0 0,0-1,1 1,-1 0,0-1,0 1,0-1,-1 1,1-1,0 0,0 0,-1 0,0 0,1 0,-1 0,0-1,0 1,0 0,0-1,0 1,-1-1,1 1,-1 0,1-1,-1 1,0-1,0 1,0-1,0 0,-1 1,1 0,-1-1,1 1,-1-1,0 1,0 0,0-1,0 1,0 0,-1 0,1 0,-1 0,1 0,-1 0,0 0,0 0,0 1,0-1,-8-20,-39-81,50 102,0 0,0 0,0 0,0 0,0 1,0-1,0 1,0-1,0 1,1-1,-1 1,0 0,0-1,1 1,-1 0,0 0,0 0,1 0,-1 0,0 0,0 0,1 0,-1 1,0-1,0 0,1 1,-1-1,0 1,0 0,0-1,0 1,0 0,0-1,0 1,0 0,0 0,0 0,0 0,-1 0,1 0,0 0,-1 0,1 0,-1 0,1 1,4 2,197 134,-190-131</inkml:trace>
  <inkml:trace contextRef="#ctx0" brushRef="#br0" timeOffset="878.464">635 0,'13'147,"15"104,-10-171,-11-70</inkml:trace>
  <inkml:trace contextRef="#ctx0" brushRef="#br0" timeOffset="1563.457">477 258,'457'0,"-440"0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18.775"/>
    </inkml:context>
    <inkml:brush xml:id="br0">
      <inkml:brushProperty name="width" value="0.05" units="cm"/>
      <inkml:brushProperty name="height" value="0.05" units="cm"/>
      <inkml:brushProperty name="ignorePressure" value="1"/>
    </inkml:brush>
  </inkml:definitions>
  <inkml:trace contextRef="#ctx0" brushRef="#br0">0 0,'0'3,"0"5,0 4,4 0,0 2,0 1,0 2,-2 1,3-2,0 0,0-1,-2 2,0 1,-2-3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19.318"/>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20.550"/>
    </inkml:context>
    <inkml:brush xml:id="br0">
      <inkml:brushProperty name="width" value="0.05" units="cm"/>
      <inkml:brushProperty name="height" value="0.05" units="cm"/>
      <inkml:brushProperty name="ignorePressure" value="1"/>
    </inkml:brush>
  </inkml:definitions>
  <inkml:trace contextRef="#ctx0" brushRef="#br0">16 122,'-2'2,"1"0,-1 0,1-1,0 1,-1 0,1 0,0 0,0 0,1 0,-1 0,0 1,1-1,-1 0,1 0,0 0,-1 1,1-1,0 0,0 0,1 1,-1-1,0 0,1 0,0 0,-1 1,1-1,0 0,0 0,0 0,0 0,61 71,-60-70,1 3,1 1,0-1,0 0,0 0,1 0,0-1,0 0,0 0,0 0,1 0,0-1,0 0,0 0,1-1,-1 1,1-1,0-1,0 0,0 1,0-2,0 1,0-1,1-1,-1 1,0-1,1 0,-1-1,0 1,0-2,6 0,-10-2,1 0,-1 0,1-1,-1 1,0-1,-1 0,1 0,-1 0,0 0,0 0,-1 0,1 0,-1-1,0 1,-1 0,1-1,-1 1,0-1,0 1,-1-1,0 1,0 0,0-1,-1 0,1-19,0 7,2 11,0 0,-1 0,0 0,-1 0,1 0,-1 0,0 0,-1 0,0 0,0 0,-1 0,1 1,-1-1,-1 1,1 0,-1 0,0 0,-1 0,1 1,-1 0,0 0,-1-1,0 2,0 0,0 0,0 0,-1 1,1 0,-1 1,1-1,-1 1,0 0,0 1,0 0,0 0,0 0,0 1,0 0,0 0,0 1,0 0,-7 2,-7 29,23-21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21.645"/>
    </inkml:context>
    <inkml:brush xml:id="br0">
      <inkml:brushProperty name="width" value="0.05" units="cm"/>
      <inkml:brushProperty name="height" value="0.05" units="cm"/>
      <inkml:brushProperty name="ignorePressure" value="1"/>
    </inkml:brush>
  </inkml:definitions>
  <inkml:trace contextRef="#ctx0" brushRef="#br0">0 1,'0'220,"1"-381,1 158,0-1,0 1,0 0,0 0,1 0,-1 1,1-1,0 0,0 1,0 0,0 0,0 0,0 0,1 0,-1 1,1-1,-1 1,1 0,0 0,-1 0,1 1,0-1,-1 1,1 0,0 0,0 0,-1 1,1-1,0 1,-1 0,1 0,0 0,-1 0,1 1,-1-1,0 1,1 0,-1 0,0 0,0 1,0-1,-1 1,1-1,0 1,53 73,-18 25,-36-85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22.862"/>
    </inkml:context>
    <inkml:brush xml:id="br0">
      <inkml:brushProperty name="width" value="0.05" units="cm"/>
      <inkml:brushProperty name="height" value="0.05" units="cm"/>
      <inkml:brushProperty name="ignorePressure" value="1"/>
    </inkml:brush>
  </inkml:definitions>
  <inkml:trace contextRef="#ctx0" brushRef="#br0">181 7,'-6'-2,"0"1,0 0,0 0,0 0,-1 1,1-1,0 2,0-1,0 1,-1 0,1 0,0 0,0 1,1 0,-1 0,0 1,1-1,-1 1,1 1,0-1,0 1,0 0,0 0,1 0,-1 0,1 1,0 0,1 0,-1 0,1 0,0 1,0-1,1 1,0 0,0 0,0 0,3 1,0-1,0 0,1 0,0 0,1 0,-1 0,1 0,0-1,0 1,1-1,0 0,0 0,0 0,0-1,1 1,0-1,0 0,0-1,0 1,0-1,1 0,0 0,-1 0,1-1,0 0,1 0,-1-1,3 1,53 29,-20-13,-38-17,0 0,0 0,0 0,0 1,0 0,0-1,0 1,-1 1,1-1,-1 0,1 1,-1 0,0 0,0 0,0 0,-1 0,1 1,-1-1,2 2,-6-1,-1 0,1-1,0 1,-1-1,0 0,0 1,0-1,0-1,0 1,-1 0,1-1,-1 0,0 1,1-1,-1-1,0 1,0-1,-1 1,1-1,0 0,0-1,0 1,-1-1,1 0,0 0,-3 0,-142 2,148-2,8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10:37:27.011"/>
    </inkml:context>
    <inkml:brush xml:id="br0">
      <inkml:brushProperty name="width" value="0.05" units="cm"/>
      <inkml:brushProperty name="height" value="0.05" units="cm"/>
      <inkml:brushProperty name="ignorePressure" value="1"/>
    </inkml:brush>
  </inkml:definitions>
  <inkml:trace contextRef="#ctx0" brushRef="#br0">0 112,'19'120,"2"60,-21-155,15 85,-10-142,-6-431,10 423,-9 39,0 1,0-1,0 0,0 1,0-1,1 1,-1-1,0 1,1-1,-1 1,0-1,1 1,-1 0,0-1,1 1,-1-1,1 1,-1 0,1-1,-1 1,1 0,-1 0,1-1,-1 1,1 0,-1 0,1 0,-1 0,1 0,0-1,-1 1,1 0,-1 0,1 1,-1-1,1 0,0 0,-1 0,1 0,-1 0,1 1,-1-1,1 0,-1 0,1 1,-1-1,1 0,-1 1,0-1,1 0,-1 1,1-1,-1 1,0-1,1 1,-1-1,0 1,0-1,1 1,-1-1,0 1,0-1,0 1,0-1,0 1,1 0,-1-1,0 1,45 163,-24-51,-21-95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cf1c9e0e0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gfcf1c9e0e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095e81ede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g10095e81ed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0095e81ede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g10095e81e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0095e81ede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g10095e81ed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095e81ede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g10095e81ed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095e81ede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g10095e81ed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0095e81ede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g10095e81ede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2" name="Google Shape;61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2" name="Google Shape;64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9" name="Google Shape;64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a2dc849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9" name="Google Shape;659;gfa2dc849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7" name="Google Shape;67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6" name="Google Shape;68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fa2dc849d1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5" name="Google Shape;695;gfa2dc849d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cf1c9e0e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fcf1c9e0e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fa2dc849d1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gfa2dc849d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a2dc849d1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gfa2dc849d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a2dc849d1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gfa2dc849d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5" name="Google Shape;755;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4" name="Google Shape;774;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1" name="Google Shape;801;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6" name="Google Shape;85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00fff2b38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5" name="Google Shape;865;g100fff2b38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0fff2b384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7" name="Google Shape;877;g100fff2b38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9" name="Google Shape;889;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94"/>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9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9" name="Google Shape;19;p94"/>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104"/>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0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04"/>
          <p:cNvSpPr txBox="1">
            <a:spLocks noGrp="1"/>
          </p:cNvSpPr>
          <p:nvPr>
            <p:ph type="ftr" idx="11"/>
          </p:nvPr>
        </p:nvSpPr>
        <p:spPr>
          <a:xfrm>
            <a:off x="3810000" y="4869656"/>
            <a:ext cx="2895600" cy="27384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4"/>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95"/>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3200"/>
              <a:buFont typeface="Calibri"/>
              <a:buNone/>
              <a:defRPr sz="3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 name="Google Shape;23;p95"/>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95"/>
          <p:cNvSpPr/>
          <p:nvPr/>
        </p:nvSpPr>
        <p:spPr>
          <a:xfrm>
            <a:off x="0" y="666750"/>
            <a:ext cx="9144000" cy="45719"/>
          </a:xfrm>
          <a:prstGeom prst="rect">
            <a:avLst/>
          </a:prstGeom>
          <a:solidFill>
            <a:srgbClr val="E36C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 name="Google Shape;25;p95"/>
          <p:cNvPicPr preferRelativeResize="0"/>
          <p:nvPr/>
        </p:nvPicPr>
        <p:blipFill rotWithShape="1">
          <a:blip r:embed="rId2">
            <a:alphaModFix/>
          </a:blip>
          <a:srcRect/>
          <a:stretch/>
        </p:blipFill>
        <p:spPr>
          <a:xfrm>
            <a:off x="6934200" y="116292"/>
            <a:ext cx="1981200" cy="51256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0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100"/>
          <p:cNvSpPr txBox="1">
            <a:spLocks noGrp="1"/>
          </p:cNvSpPr>
          <p:nvPr>
            <p:ph type="ftr" idx="11"/>
          </p:nvPr>
        </p:nvSpPr>
        <p:spPr>
          <a:xfrm>
            <a:off x="3810000" y="4869656"/>
            <a:ext cx="2895600" cy="27384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00"/>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96"/>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96"/>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3" name="Google Shape;33;p9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96"/>
          <p:cNvSpPr txBox="1">
            <a:spLocks noGrp="1"/>
          </p:cNvSpPr>
          <p:nvPr>
            <p:ph type="ftr" idx="11"/>
          </p:nvPr>
        </p:nvSpPr>
        <p:spPr>
          <a:xfrm>
            <a:off x="3810000" y="4869656"/>
            <a:ext cx="2895600" cy="27384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96"/>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9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97"/>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97"/>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9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97"/>
          <p:cNvSpPr txBox="1">
            <a:spLocks noGrp="1"/>
          </p:cNvSpPr>
          <p:nvPr>
            <p:ph type="ftr" idx="11"/>
          </p:nvPr>
        </p:nvSpPr>
        <p:spPr>
          <a:xfrm>
            <a:off x="3810000" y="4869656"/>
            <a:ext cx="2895600" cy="27384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7"/>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9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98"/>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6" name="Google Shape;46;p98"/>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7" name="Google Shape;47;p98"/>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98"/>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9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98"/>
          <p:cNvSpPr txBox="1">
            <a:spLocks noGrp="1"/>
          </p:cNvSpPr>
          <p:nvPr>
            <p:ph type="ftr" idx="11"/>
          </p:nvPr>
        </p:nvSpPr>
        <p:spPr>
          <a:xfrm>
            <a:off x="3810000" y="4869656"/>
            <a:ext cx="2895600" cy="27384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8"/>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101"/>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0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5" name="Google Shape;55;p101"/>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6" name="Google Shape;56;p10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101"/>
          <p:cNvSpPr txBox="1">
            <a:spLocks noGrp="1"/>
          </p:cNvSpPr>
          <p:nvPr>
            <p:ph type="ftr" idx="11"/>
          </p:nvPr>
        </p:nvSpPr>
        <p:spPr>
          <a:xfrm>
            <a:off x="3810000" y="4869656"/>
            <a:ext cx="2895600" cy="27384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1"/>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102"/>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02"/>
          <p:cNvSpPr>
            <a:spLocks noGrp="1"/>
          </p:cNvSpPr>
          <p:nvPr>
            <p:ph type="pic" idx="2"/>
          </p:nvPr>
        </p:nvSpPr>
        <p:spPr>
          <a:xfrm>
            <a:off x="1792288" y="459581"/>
            <a:ext cx="5486400" cy="3086100"/>
          </a:xfrm>
          <a:prstGeom prst="rect">
            <a:avLst/>
          </a:prstGeom>
          <a:noFill/>
          <a:ln>
            <a:noFill/>
          </a:ln>
        </p:spPr>
      </p:sp>
      <p:sp>
        <p:nvSpPr>
          <p:cNvPr id="62" name="Google Shape;62;p102"/>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3" name="Google Shape;63;p10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02"/>
          <p:cNvSpPr txBox="1">
            <a:spLocks noGrp="1"/>
          </p:cNvSpPr>
          <p:nvPr>
            <p:ph type="ftr" idx="11"/>
          </p:nvPr>
        </p:nvSpPr>
        <p:spPr>
          <a:xfrm>
            <a:off x="3810000" y="4869656"/>
            <a:ext cx="2895600" cy="27384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2"/>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10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3"/>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 name="Google Shape;69;p10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3"/>
          <p:cNvSpPr txBox="1">
            <a:spLocks noGrp="1"/>
          </p:cNvSpPr>
          <p:nvPr>
            <p:ph type="ftr" idx="11"/>
          </p:nvPr>
        </p:nvSpPr>
        <p:spPr>
          <a:xfrm>
            <a:off x="3810000" y="4869656"/>
            <a:ext cx="2895600" cy="27384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3"/>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3"/>
          <p:cNvSpPr/>
          <p:nvPr/>
        </p:nvSpPr>
        <p:spPr>
          <a:xfrm>
            <a:off x="0" y="4888706"/>
            <a:ext cx="9144000" cy="254794"/>
          </a:xfrm>
          <a:prstGeom prst="rect">
            <a:avLst/>
          </a:prstGeom>
          <a:solidFill>
            <a:srgbClr val="538C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11;p9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9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93"/>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93"/>
          <p:cNvSpPr txBox="1"/>
          <p:nvPr/>
        </p:nvSpPr>
        <p:spPr>
          <a:xfrm>
            <a:off x="0" y="4869656"/>
            <a:ext cx="3886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lt1"/>
                </a:solidFill>
                <a:latin typeface="Calibri"/>
                <a:ea typeface="Calibri"/>
                <a:cs typeface="Calibri"/>
                <a:sym typeface="Calibri"/>
              </a:rPr>
              <a:t>© 2018  DataMites™. All Rights Reserved | www.datamites.com</a:t>
            </a:r>
            <a:endParaRPr sz="1000" b="1" i="0" u="none" strike="noStrike" cap="none">
              <a:solidFill>
                <a:schemeClr val="lt1"/>
              </a:solidFill>
              <a:latin typeface="Calibri"/>
              <a:ea typeface="Calibri"/>
              <a:cs typeface="Calibri"/>
              <a:sym typeface="Calibri"/>
            </a:endParaRPr>
          </a:p>
        </p:txBody>
      </p:sp>
      <p:sp>
        <p:nvSpPr>
          <p:cNvPr id="15" name="Google Shape;15;p93"/>
          <p:cNvSpPr txBox="1">
            <a:spLocks noGrp="1"/>
          </p:cNvSpPr>
          <p:nvPr>
            <p:ph type="ftr" idx="11"/>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customXml" Target="../ink/ink8.xml"/><Relationship Id="rId18" Type="http://schemas.openxmlformats.org/officeDocument/2006/relationships/image" Target="../media/image56.png"/><Relationship Id="rId3" Type="http://schemas.openxmlformats.org/officeDocument/2006/relationships/customXml" Target="../ink/ink3.xml"/><Relationship Id="rId21" Type="http://schemas.openxmlformats.org/officeDocument/2006/relationships/customXml" Target="../ink/ink12.xml"/><Relationship Id="rId7" Type="http://schemas.openxmlformats.org/officeDocument/2006/relationships/customXml" Target="../ink/ink5.xml"/><Relationship Id="rId12" Type="http://schemas.openxmlformats.org/officeDocument/2006/relationships/image" Target="../media/image53.png"/><Relationship Id="rId17" Type="http://schemas.openxmlformats.org/officeDocument/2006/relationships/customXml" Target="../ink/ink10.xml"/><Relationship Id="rId2" Type="http://schemas.openxmlformats.org/officeDocument/2006/relationships/image" Target="../media/image48.png"/><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52.png"/><Relationship Id="rId19" Type="http://schemas.openxmlformats.org/officeDocument/2006/relationships/customXml" Target="../ink/ink11.xml"/><Relationship Id="rId4" Type="http://schemas.openxmlformats.org/officeDocument/2006/relationships/image" Target="../media/image49.png"/><Relationship Id="rId9" Type="http://schemas.openxmlformats.org/officeDocument/2006/relationships/customXml" Target="../ink/ink6.xml"/><Relationship Id="rId14" Type="http://schemas.openxmlformats.org/officeDocument/2006/relationships/image" Target="../media/image54.png"/><Relationship Id="rId22"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7.png"/><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83" name="Google Shape;83;p1"/>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a:t>
            </a:fld>
            <a:endParaRPr/>
          </a:p>
        </p:txBody>
      </p:sp>
      <p:sp>
        <p:nvSpPr>
          <p:cNvPr id="84" name="Google Shape;84;p1"/>
          <p:cNvSpPr txBox="1"/>
          <p:nvPr/>
        </p:nvSpPr>
        <p:spPr>
          <a:xfrm>
            <a:off x="1981200" y="1983449"/>
            <a:ext cx="8686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0070C0"/>
                </a:solidFill>
                <a:latin typeface="Calibri"/>
                <a:ea typeface="Calibri"/>
                <a:cs typeface="Calibri"/>
                <a:sym typeface="Calibri"/>
              </a:rPr>
              <a:t>STATISTICS ESSENTIALS</a:t>
            </a:r>
            <a:endParaRPr sz="2800" b="1" i="0" u="none" strike="noStrike" cap="none">
              <a:solidFill>
                <a:srgbClr val="0070C0"/>
              </a:solidFill>
              <a:latin typeface="Calibri"/>
              <a:ea typeface="Calibri"/>
              <a:cs typeface="Calibri"/>
              <a:sym typeface="Calibri"/>
            </a:endParaRPr>
          </a:p>
        </p:txBody>
      </p:sp>
      <p:pic>
        <p:nvPicPr>
          <p:cNvPr id="85" name="Google Shape;85;p1"/>
          <p:cNvPicPr preferRelativeResize="0"/>
          <p:nvPr/>
        </p:nvPicPr>
        <p:blipFill rotWithShape="1">
          <a:blip r:embed="rId3">
            <a:alphaModFix/>
          </a:blip>
          <a:srcRect/>
          <a:stretch/>
        </p:blipFill>
        <p:spPr>
          <a:xfrm>
            <a:off x="6934200" y="116292"/>
            <a:ext cx="1981200" cy="512569"/>
          </a:xfrm>
          <a:prstGeom prst="rect">
            <a:avLst/>
          </a:prstGeom>
          <a:noFill/>
          <a:ln>
            <a:noFill/>
          </a:ln>
        </p:spPr>
      </p:pic>
      <p:sp>
        <p:nvSpPr>
          <p:cNvPr id="86" name="Google Shape;86;p1"/>
          <p:cNvSpPr txBox="1">
            <a:spLocks noGrp="1"/>
          </p:cNvSpPr>
          <p:nvPr>
            <p:ph type="subTitle" idx="1"/>
          </p:nvPr>
        </p:nvSpPr>
        <p:spPr>
          <a:xfrm>
            <a:off x="4782671" y="3440865"/>
            <a:ext cx="4267200" cy="131445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88888"/>
              </a:buClr>
              <a:buSzPts val="2400"/>
              <a:buNone/>
            </a:pPr>
            <a:r>
              <a:rPr lang="en-US" sz="2400" b="1"/>
              <a:t>Accredited by IABAC™</a:t>
            </a:r>
            <a:endParaRPr/>
          </a:p>
        </p:txBody>
      </p:sp>
      <p:pic>
        <p:nvPicPr>
          <p:cNvPr id="87" name="Google Shape;87;p1" descr="Image result for robot"/>
          <p:cNvPicPr preferRelativeResize="0"/>
          <p:nvPr/>
        </p:nvPicPr>
        <p:blipFill rotWithShape="1">
          <a:blip r:embed="rId4">
            <a:alphaModFix/>
          </a:blip>
          <a:srcRect/>
          <a:stretch/>
        </p:blipFill>
        <p:spPr>
          <a:xfrm>
            <a:off x="511162" y="819150"/>
            <a:ext cx="3375038" cy="3375038"/>
          </a:xfrm>
          <a:prstGeom prst="rect">
            <a:avLst/>
          </a:prstGeom>
          <a:noFill/>
          <a:ln>
            <a:noFill/>
          </a:ln>
        </p:spPr>
      </p:pic>
      <p:pic>
        <p:nvPicPr>
          <p:cNvPr id="88" name="Google Shape;88;p1"/>
          <p:cNvPicPr preferRelativeResize="0"/>
          <p:nvPr/>
        </p:nvPicPr>
        <p:blipFill rotWithShape="1">
          <a:blip r:embed="rId5">
            <a:alphaModFix/>
          </a:blip>
          <a:srcRect/>
          <a:stretch/>
        </p:blipFill>
        <p:spPr>
          <a:xfrm>
            <a:off x="3810000" y="2821387"/>
            <a:ext cx="1733550" cy="1733550"/>
          </a:xfrm>
          <a:prstGeom prst="rect">
            <a:avLst/>
          </a:prstGeom>
          <a:noFill/>
          <a:ln>
            <a:noFill/>
          </a:ln>
        </p:spPr>
      </p:pic>
      <p:pic>
        <p:nvPicPr>
          <p:cNvPr id="89" name="Google Shape;89;p1"/>
          <p:cNvPicPr preferRelativeResize="0"/>
          <p:nvPr/>
        </p:nvPicPr>
        <p:blipFill rotWithShape="1">
          <a:blip r:embed="rId6">
            <a:alphaModFix/>
          </a:blip>
          <a:srcRect/>
          <a:stretch/>
        </p:blipFill>
        <p:spPr>
          <a:xfrm>
            <a:off x="0" y="4887966"/>
            <a:ext cx="1016236" cy="27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1"/>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dirty="0">
                <a:solidFill>
                  <a:srgbClr val="538CD5"/>
                </a:solidFill>
              </a:rPr>
              <a:t>Examples of variables</a:t>
            </a:r>
            <a:endParaRPr dirty="0">
              <a:solidFill>
                <a:srgbClr val="538CD5"/>
              </a:solidFill>
            </a:endParaRPr>
          </a:p>
        </p:txBody>
      </p:sp>
      <p:sp>
        <p:nvSpPr>
          <p:cNvPr id="192" name="Google Shape;192;p11"/>
          <p:cNvSpPr txBox="1">
            <a:spLocks noGrp="1"/>
          </p:cNvSpPr>
          <p:nvPr>
            <p:ph type="body" idx="1"/>
          </p:nvPr>
        </p:nvSpPr>
        <p:spPr>
          <a:xfrm>
            <a:off x="457200" y="1047750"/>
            <a:ext cx="8686800" cy="3394472"/>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Clr>
                <a:srgbClr val="E36C09"/>
              </a:buClr>
              <a:buSzPct val="100000"/>
              <a:buFont typeface="Calibri"/>
              <a:buNone/>
            </a:pPr>
            <a:r>
              <a:rPr lang="en-US" sz="2200" i="1" dirty="0">
                <a:solidFill>
                  <a:srgbClr val="E36C09"/>
                </a:solidFill>
              </a:rPr>
              <a:t>Example</a:t>
            </a:r>
            <a:r>
              <a:rPr lang="en-US" sz="2200" dirty="0">
                <a:solidFill>
                  <a:srgbClr val="E36C09"/>
                </a:solidFill>
              </a:rPr>
              <a:t>: </a:t>
            </a:r>
            <a:r>
              <a:rPr lang="en-US" sz="2200" dirty="0"/>
              <a:t>Identify each of the following as examples of qualitative or numerical variables:</a:t>
            </a:r>
            <a:endParaRPr dirty="0"/>
          </a:p>
          <a:p>
            <a:pPr marL="0" lvl="0" indent="0" algn="l" rtl="0">
              <a:lnSpc>
                <a:spcPct val="100000"/>
              </a:lnSpc>
              <a:spcBef>
                <a:spcPts val="407"/>
              </a:spcBef>
              <a:spcAft>
                <a:spcPts val="0"/>
              </a:spcAft>
              <a:buClr>
                <a:schemeClr val="dk1"/>
              </a:buClr>
              <a:buSzPct val="100000"/>
              <a:buFont typeface="Calibri"/>
              <a:buNone/>
            </a:pPr>
            <a:r>
              <a:rPr lang="en-US" sz="2200" dirty="0"/>
              <a:t>1.	The temperature in Barrow, Alaska at 12:00 pm on any</a:t>
            </a:r>
            <a:endParaRPr dirty="0"/>
          </a:p>
          <a:p>
            <a:pPr marL="0" lvl="0" indent="0" algn="l" rtl="0">
              <a:lnSpc>
                <a:spcPct val="100000"/>
              </a:lnSpc>
              <a:spcBef>
                <a:spcPts val="407"/>
              </a:spcBef>
              <a:spcAft>
                <a:spcPts val="0"/>
              </a:spcAft>
              <a:buClr>
                <a:schemeClr val="dk1"/>
              </a:buClr>
              <a:buSzPct val="100000"/>
              <a:buFont typeface="Calibri"/>
              <a:buNone/>
            </a:pPr>
            <a:r>
              <a:rPr lang="en-US" sz="2200" dirty="0"/>
              <a:t>	given day. -&gt; Numerical</a:t>
            </a:r>
            <a:endParaRPr dirty="0"/>
          </a:p>
          <a:p>
            <a:pPr marL="0" lvl="0" indent="0" algn="l" rtl="0">
              <a:lnSpc>
                <a:spcPct val="100000"/>
              </a:lnSpc>
              <a:spcBef>
                <a:spcPts val="407"/>
              </a:spcBef>
              <a:spcAft>
                <a:spcPts val="0"/>
              </a:spcAft>
              <a:buClr>
                <a:schemeClr val="dk1"/>
              </a:buClr>
              <a:buSzPct val="100000"/>
              <a:buFont typeface="Calibri"/>
              <a:buNone/>
            </a:pPr>
            <a:r>
              <a:rPr lang="en-US" sz="2200" dirty="0"/>
              <a:t>2.	The model of automobile. -&gt; qualitative</a:t>
            </a:r>
            <a:endParaRPr dirty="0"/>
          </a:p>
          <a:p>
            <a:pPr marL="0" lvl="0" indent="0">
              <a:spcBef>
                <a:spcPts val="407"/>
              </a:spcBef>
              <a:buSzPct val="100000"/>
              <a:buNone/>
            </a:pPr>
            <a:r>
              <a:rPr lang="en-US" sz="2200" dirty="0"/>
              <a:t>3.	Whether or not a 6 volt lantern battery is defective. -&gt; qualitative</a:t>
            </a:r>
            <a:endParaRPr dirty="0"/>
          </a:p>
          <a:p>
            <a:pPr marL="0" lvl="0" indent="0">
              <a:spcBef>
                <a:spcPts val="407"/>
              </a:spcBef>
              <a:buSzPct val="100000"/>
              <a:buNone/>
            </a:pPr>
            <a:r>
              <a:rPr lang="en-US" sz="2200" dirty="0"/>
              <a:t>4.	The weight of a lead pencil. -&gt; Numerical</a:t>
            </a:r>
            <a:endParaRPr dirty="0"/>
          </a:p>
          <a:p>
            <a:pPr marL="0" lvl="0" indent="0">
              <a:spcBef>
                <a:spcPts val="407"/>
              </a:spcBef>
              <a:buSzPct val="100000"/>
              <a:buNone/>
            </a:pPr>
            <a:r>
              <a:rPr lang="en-US" sz="2200" dirty="0"/>
              <a:t>5.	The length of time billed for a long distance telephone call. -&gt; Numerical</a:t>
            </a:r>
            <a:endParaRPr dirty="0"/>
          </a:p>
          <a:p>
            <a:pPr marL="0" lvl="0" indent="0">
              <a:spcBef>
                <a:spcPts val="407"/>
              </a:spcBef>
              <a:buSzPct val="100000"/>
              <a:buNone/>
            </a:pPr>
            <a:r>
              <a:rPr lang="en-US" sz="2200" dirty="0"/>
              <a:t>6.	The brand of cereal children eat for breakfast. -&gt; qualitative</a:t>
            </a:r>
            <a:endParaRPr dirty="0"/>
          </a:p>
          <a:p>
            <a:pPr marL="0" lvl="0" indent="0">
              <a:spcBef>
                <a:spcPts val="407"/>
              </a:spcBef>
              <a:buSzPct val="100000"/>
              <a:buNone/>
            </a:pPr>
            <a:r>
              <a:rPr lang="en-US" sz="2200" dirty="0"/>
              <a:t>7.	The type of book taken out of the library by an adult. -&gt; qualitative</a:t>
            </a:r>
            <a:endParaRPr dirty="0"/>
          </a:p>
          <a:p>
            <a:pPr marL="342900" lvl="0" indent="-154940" algn="l" rtl="0">
              <a:lnSpc>
                <a:spcPct val="100000"/>
              </a:lnSpc>
              <a:spcBef>
                <a:spcPts val="592"/>
              </a:spcBef>
              <a:spcAft>
                <a:spcPts val="0"/>
              </a:spcAft>
              <a:buClr>
                <a:schemeClr val="dk1"/>
              </a:buClr>
              <a:buSzPct val="100000"/>
              <a:buNone/>
            </a:pPr>
            <a:endParaRPr dirty="0"/>
          </a:p>
        </p:txBody>
      </p:sp>
      <p:sp>
        <p:nvSpPr>
          <p:cNvPr id="193" name="Google Shape;193;p11"/>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194" name="Google Shape;194;p11"/>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10</a:t>
            </a:fld>
            <a:endParaRPr/>
          </a:p>
        </p:txBody>
      </p:sp>
      <p:pic>
        <p:nvPicPr>
          <p:cNvPr id="195" name="Google Shape;195;p11"/>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dirty="0">
                <a:solidFill>
                  <a:srgbClr val="538CD5"/>
                </a:solidFill>
              </a:rPr>
              <a:t>Examples of variables…</a:t>
            </a:r>
            <a:endParaRPr dirty="0">
              <a:solidFill>
                <a:srgbClr val="538CD5"/>
              </a:solidFill>
            </a:endParaRPr>
          </a:p>
        </p:txBody>
      </p:sp>
      <p:sp>
        <p:nvSpPr>
          <p:cNvPr id="201" name="Google Shape;201;p12"/>
          <p:cNvSpPr txBox="1">
            <a:spLocks noGrp="1"/>
          </p:cNvSpPr>
          <p:nvPr>
            <p:ph type="body" idx="1"/>
          </p:nvPr>
        </p:nvSpPr>
        <p:spPr>
          <a:xfrm>
            <a:off x="457200" y="1047750"/>
            <a:ext cx="8229600" cy="3394472"/>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Clr>
                <a:srgbClr val="E36C09"/>
              </a:buClr>
              <a:buSzPct val="100000"/>
              <a:buFont typeface="Calibri"/>
              <a:buNone/>
            </a:pPr>
            <a:r>
              <a:rPr lang="en-US" sz="2000" i="1" dirty="0">
                <a:solidFill>
                  <a:srgbClr val="E36C09"/>
                </a:solidFill>
              </a:rPr>
              <a:t>Example</a:t>
            </a:r>
            <a:r>
              <a:rPr lang="en-US" sz="2000" dirty="0">
                <a:solidFill>
                  <a:srgbClr val="E36C09"/>
                </a:solidFill>
              </a:rPr>
              <a:t>: </a:t>
            </a:r>
            <a:r>
              <a:rPr lang="en-US" sz="2000" dirty="0"/>
              <a:t>Identify each of the following as examples of</a:t>
            </a:r>
            <a:endParaRPr dirty="0"/>
          </a:p>
          <a:p>
            <a:pPr marL="457200" lvl="0" indent="-457200" algn="l" rtl="0">
              <a:lnSpc>
                <a:spcPct val="100000"/>
              </a:lnSpc>
              <a:spcBef>
                <a:spcPts val="370"/>
              </a:spcBef>
              <a:spcAft>
                <a:spcPts val="0"/>
              </a:spcAft>
              <a:buClr>
                <a:schemeClr val="dk1"/>
              </a:buClr>
              <a:buSzPct val="100000"/>
              <a:buFont typeface="Calibri"/>
              <a:buAutoNum type="arabicParenBoth"/>
            </a:pPr>
            <a:r>
              <a:rPr lang="en-US" sz="2000" dirty="0"/>
              <a:t>nominal, (2) ordinal, (3) discrete, or (4) continuous variables:</a:t>
            </a:r>
            <a:endParaRPr dirty="0"/>
          </a:p>
          <a:p>
            <a:pPr marL="457200" lvl="0" indent="-457200" algn="l" rtl="0">
              <a:lnSpc>
                <a:spcPct val="100000"/>
              </a:lnSpc>
              <a:spcBef>
                <a:spcPts val="370"/>
              </a:spcBef>
              <a:spcAft>
                <a:spcPts val="0"/>
              </a:spcAft>
              <a:buClr>
                <a:schemeClr val="dk1"/>
              </a:buClr>
              <a:buSzPct val="100000"/>
              <a:buNone/>
            </a:pPr>
            <a:endParaRPr sz="2000" dirty="0"/>
          </a:p>
          <a:p>
            <a:pPr marL="457200" lvl="0" indent="-457200" algn="l" rtl="0">
              <a:lnSpc>
                <a:spcPct val="100000"/>
              </a:lnSpc>
              <a:spcBef>
                <a:spcPts val="370"/>
              </a:spcBef>
              <a:spcAft>
                <a:spcPts val="0"/>
              </a:spcAft>
              <a:buClr>
                <a:schemeClr val="dk1"/>
              </a:buClr>
              <a:buSzPct val="100000"/>
              <a:buChar char="•"/>
            </a:pPr>
            <a:r>
              <a:rPr lang="en-US" sz="2000" dirty="0"/>
              <a:t>The length of time until a pain reliever begins to work. -&gt; continuous</a:t>
            </a:r>
            <a:endParaRPr dirty="0"/>
          </a:p>
          <a:p>
            <a:pPr marL="457200" lvl="0" indent="-457200" algn="l" rtl="0">
              <a:lnSpc>
                <a:spcPct val="100000"/>
              </a:lnSpc>
              <a:spcBef>
                <a:spcPts val="370"/>
              </a:spcBef>
              <a:spcAft>
                <a:spcPts val="0"/>
              </a:spcAft>
              <a:buClr>
                <a:schemeClr val="dk1"/>
              </a:buClr>
              <a:buSzPct val="100000"/>
              <a:buChar char="•"/>
            </a:pPr>
            <a:r>
              <a:rPr lang="en-US" sz="2000" dirty="0"/>
              <a:t>The number of chocolate chips in a cookie. -&gt; discrete</a:t>
            </a:r>
            <a:endParaRPr dirty="0"/>
          </a:p>
          <a:p>
            <a:pPr marL="457200" lvl="0" indent="-457200" algn="l" rtl="0">
              <a:lnSpc>
                <a:spcPct val="100000"/>
              </a:lnSpc>
              <a:spcBef>
                <a:spcPts val="370"/>
              </a:spcBef>
              <a:spcAft>
                <a:spcPts val="0"/>
              </a:spcAft>
              <a:buClr>
                <a:schemeClr val="dk1"/>
              </a:buClr>
              <a:buSzPct val="100000"/>
              <a:buChar char="•"/>
            </a:pPr>
            <a:r>
              <a:rPr lang="en-US" sz="2000" dirty="0"/>
              <a:t>The number of colors used in a statistics textbook. -&gt; discrete</a:t>
            </a:r>
            <a:endParaRPr dirty="0"/>
          </a:p>
          <a:p>
            <a:pPr marL="457200" lvl="0" indent="-457200" algn="l" rtl="0">
              <a:lnSpc>
                <a:spcPct val="100000"/>
              </a:lnSpc>
              <a:spcBef>
                <a:spcPts val="370"/>
              </a:spcBef>
              <a:spcAft>
                <a:spcPts val="0"/>
              </a:spcAft>
              <a:buClr>
                <a:schemeClr val="dk1"/>
              </a:buClr>
              <a:buSzPct val="100000"/>
              <a:buChar char="•"/>
            </a:pPr>
            <a:r>
              <a:rPr lang="en-US" sz="2000" dirty="0"/>
              <a:t>The brand of refrigerator in a home. -&gt; nominal</a:t>
            </a:r>
            <a:endParaRPr dirty="0"/>
          </a:p>
          <a:p>
            <a:pPr marL="457200" lvl="0" indent="-457200" algn="l" rtl="0">
              <a:lnSpc>
                <a:spcPct val="100000"/>
              </a:lnSpc>
              <a:spcBef>
                <a:spcPts val="370"/>
              </a:spcBef>
              <a:spcAft>
                <a:spcPts val="0"/>
              </a:spcAft>
              <a:buClr>
                <a:schemeClr val="dk1"/>
              </a:buClr>
              <a:buSzPct val="100000"/>
              <a:buChar char="•"/>
            </a:pPr>
            <a:r>
              <a:rPr lang="en-US" sz="2000" dirty="0"/>
              <a:t>The overall satisfaction rating of a new car. -&gt; ordinal</a:t>
            </a:r>
            <a:endParaRPr dirty="0"/>
          </a:p>
          <a:p>
            <a:pPr marL="457200" lvl="0" indent="-457200" algn="l" rtl="0">
              <a:lnSpc>
                <a:spcPct val="100000"/>
              </a:lnSpc>
              <a:spcBef>
                <a:spcPts val="370"/>
              </a:spcBef>
              <a:spcAft>
                <a:spcPts val="0"/>
              </a:spcAft>
              <a:buClr>
                <a:schemeClr val="dk1"/>
              </a:buClr>
              <a:buSzPct val="100000"/>
              <a:buChar char="•"/>
            </a:pPr>
            <a:r>
              <a:rPr lang="en-US" sz="2000" dirty="0"/>
              <a:t>The number of files on a computer’s hard disk. -&gt; discrete</a:t>
            </a:r>
            <a:endParaRPr dirty="0"/>
          </a:p>
          <a:p>
            <a:pPr lvl="0" indent="-457200">
              <a:spcBef>
                <a:spcPts val="370"/>
              </a:spcBef>
              <a:buSzPct val="100000"/>
            </a:pPr>
            <a:r>
              <a:rPr lang="en-US" sz="2000" dirty="0"/>
              <a:t>The pH level of the water in a swimming pool. -&gt; continuous</a:t>
            </a:r>
            <a:endParaRPr dirty="0"/>
          </a:p>
          <a:p>
            <a:pPr marL="457200" lvl="0" indent="-457200" rtl="0">
              <a:lnSpc>
                <a:spcPct val="100000"/>
              </a:lnSpc>
              <a:spcBef>
                <a:spcPts val="370"/>
              </a:spcBef>
              <a:spcAft>
                <a:spcPts val="0"/>
              </a:spcAft>
              <a:buClr>
                <a:schemeClr val="dk1"/>
              </a:buClr>
              <a:buSzPct val="100000"/>
              <a:buChar char="•"/>
            </a:pPr>
            <a:r>
              <a:rPr lang="en-US" sz="2000" dirty="0"/>
              <a:t>The number of staples in a stapler. -&gt; discrete</a:t>
            </a:r>
            <a:endParaRPr dirty="0"/>
          </a:p>
          <a:p>
            <a:pPr marL="342900" lvl="0" indent="-154940" algn="l" rtl="0">
              <a:lnSpc>
                <a:spcPct val="100000"/>
              </a:lnSpc>
              <a:spcBef>
                <a:spcPts val="592"/>
              </a:spcBef>
              <a:spcAft>
                <a:spcPts val="0"/>
              </a:spcAft>
              <a:buClr>
                <a:schemeClr val="dk1"/>
              </a:buClr>
              <a:buSzPct val="100000"/>
              <a:buNone/>
            </a:pPr>
            <a:endParaRPr dirty="0"/>
          </a:p>
        </p:txBody>
      </p:sp>
      <p:sp>
        <p:nvSpPr>
          <p:cNvPr id="202" name="Google Shape;202;p12"/>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203" name="Google Shape;203;p12"/>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11</a:t>
            </a:fld>
            <a:endParaRPr/>
          </a:p>
        </p:txBody>
      </p:sp>
      <p:pic>
        <p:nvPicPr>
          <p:cNvPr id="204" name="Google Shape;204;p12"/>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172E-5D04-4BC7-9A24-29F447F73A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3" name="Rectangle 2">
            <a:extLst>
              <a:ext uri="{FF2B5EF4-FFF2-40B4-BE49-F238E27FC236}">
                <a16:creationId xmlns:a16="http://schemas.microsoft.com/office/drawing/2014/main" id="{346687E9-7F8C-485D-9A6E-6C01FDEA24B1}"/>
              </a:ext>
            </a:extLst>
          </p:cNvPr>
          <p:cNvSpPr/>
          <p:nvPr/>
        </p:nvSpPr>
        <p:spPr>
          <a:xfrm>
            <a:off x="0" y="18514"/>
            <a:ext cx="9144000" cy="4401205"/>
          </a:xfrm>
          <a:prstGeom prst="rect">
            <a:avLst/>
          </a:prstGeom>
        </p:spPr>
        <p:txBody>
          <a:bodyPr wrap="square">
            <a:spAutoFit/>
          </a:bodyPr>
          <a:lstStyle/>
          <a:p>
            <a:r>
              <a:rPr lang="en-US" dirty="0"/>
              <a:t>The number of students in a classroom. -&gt; discrete</a:t>
            </a:r>
            <a:br>
              <a:rPr lang="en-US" dirty="0"/>
            </a:br>
            <a:r>
              <a:rPr lang="en-US" dirty="0"/>
              <a:t>The type of cuisine (Italian, Mexican, Chinese, etc.). -&gt; nominal</a:t>
            </a:r>
            <a:br>
              <a:rPr lang="en-US" dirty="0"/>
            </a:br>
            <a:r>
              <a:rPr lang="en-US" dirty="0"/>
              <a:t>The ranking of contestants in a singing competition. -&gt; ordinal</a:t>
            </a:r>
          </a:p>
          <a:p>
            <a:r>
              <a:rPr lang="en-US" dirty="0"/>
              <a:t>The weight of a newborn baby. -&gt; continuous</a:t>
            </a:r>
            <a:br>
              <a:rPr lang="en-US" dirty="0"/>
            </a:br>
            <a:r>
              <a:rPr lang="en-US" dirty="0"/>
              <a:t>The number of pets owned by a family. -&gt; discrete</a:t>
            </a:r>
            <a:br>
              <a:rPr lang="en-US" dirty="0"/>
            </a:br>
            <a:r>
              <a:rPr lang="en-US" dirty="0"/>
              <a:t>The brand of mobile phone owned by a person. -&gt; nominal</a:t>
            </a:r>
            <a:br>
              <a:rPr lang="en-US" dirty="0"/>
            </a:br>
            <a:r>
              <a:rPr lang="en-US" dirty="0"/>
              <a:t>The temperature of a cup of coffee. -&gt; continuous</a:t>
            </a:r>
          </a:p>
          <a:p>
            <a:r>
              <a:rPr lang="en-US" dirty="0"/>
              <a:t>The number of floors in a building. -&gt; discrete</a:t>
            </a:r>
            <a:br>
              <a:rPr lang="en-US" dirty="0"/>
            </a:br>
            <a:r>
              <a:rPr lang="en-US" dirty="0"/>
              <a:t>The level of education (High School, Bachelor's, Master's, PhD) -&gt; ordinal</a:t>
            </a:r>
          </a:p>
          <a:p>
            <a:r>
              <a:rPr lang="en-US" dirty="0"/>
              <a:t>The distance a person runs in a marathon. -&gt; continuous</a:t>
            </a:r>
          </a:p>
          <a:p>
            <a:r>
              <a:rPr lang="en-US" dirty="0"/>
              <a:t>The number of languages a person speaks. -&gt; discrete</a:t>
            </a:r>
            <a:br>
              <a:rPr lang="en-US" dirty="0"/>
            </a:br>
            <a:r>
              <a:rPr lang="en-US" dirty="0"/>
              <a:t>The size of a T-shirt (Small, Medium, Large, etc.). -&gt; ordinal</a:t>
            </a:r>
            <a:br>
              <a:rPr lang="en-US" dirty="0"/>
            </a:br>
            <a:r>
              <a:rPr lang="en-US" dirty="0"/>
              <a:t>The time it takes to finish a race. -&gt; continuous</a:t>
            </a:r>
            <a:br>
              <a:rPr lang="en-US" dirty="0"/>
            </a:br>
            <a:r>
              <a:rPr lang="en-US" dirty="0"/>
              <a:t>The type of transportation used to commute (Bus, Car, Train). -&gt; nominal</a:t>
            </a:r>
            <a:br>
              <a:rPr lang="en-US" dirty="0"/>
            </a:br>
            <a:r>
              <a:rPr lang="en-US" dirty="0"/>
              <a:t>The number of words in a book. -&gt; discrete</a:t>
            </a:r>
            <a:br>
              <a:rPr lang="en-US" dirty="0"/>
            </a:br>
            <a:r>
              <a:rPr lang="en-US" dirty="0"/>
              <a:t>The shoe size of a person. -&gt; discrete</a:t>
            </a:r>
            <a:br>
              <a:rPr lang="en-US" dirty="0"/>
            </a:br>
            <a:r>
              <a:rPr lang="en-US" dirty="0"/>
              <a:t>The amount of water in a swimming pool. -&gt; continuous</a:t>
            </a:r>
            <a:br>
              <a:rPr lang="en-US" dirty="0"/>
            </a:br>
            <a:r>
              <a:rPr lang="en-US" dirty="0"/>
              <a:t>The number of children in a family. -&gt; discrete</a:t>
            </a:r>
            <a:br>
              <a:rPr lang="en-US" dirty="0"/>
            </a:br>
            <a:r>
              <a:rPr lang="en-US" dirty="0"/>
              <a:t>The hair color of students in a class. -&gt; nominal</a:t>
            </a:r>
            <a:br>
              <a:rPr lang="en-US" dirty="0"/>
            </a:br>
            <a:r>
              <a:rPr lang="en-US" dirty="0"/>
              <a:t>The GPA of a student. -&gt; continuous</a:t>
            </a:r>
            <a:endParaRPr lang="en-IN" dirty="0"/>
          </a:p>
        </p:txBody>
      </p:sp>
      <p:sp>
        <p:nvSpPr>
          <p:cNvPr id="4" name="Rectangle 3">
            <a:extLst>
              <a:ext uri="{FF2B5EF4-FFF2-40B4-BE49-F238E27FC236}">
                <a16:creationId xmlns:a16="http://schemas.microsoft.com/office/drawing/2014/main" id="{2F1C828C-AB0A-42A4-9227-0039C9EB85A9}"/>
              </a:ext>
            </a:extLst>
          </p:cNvPr>
          <p:cNvSpPr/>
          <p:nvPr/>
        </p:nvSpPr>
        <p:spPr>
          <a:xfrm>
            <a:off x="5857875" y="22740"/>
            <a:ext cx="4950619" cy="4401205"/>
          </a:xfrm>
          <a:prstGeom prst="rect">
            <a:avLst/>
          </a:prstGeom>
        </p:spPr>
        <p:txBody>
          <a:bodyPr wrap="square">
            <a:spAutoFit/>
          </a:bodyPr>
          <a:lstStyle/>
          <a:p>
            <a:r>
              <a:rPr lang="en-IN" b="1" dirty="0"/>
              <a:t>Discrete</a:t>
            </a:r>
            <a:r>
              <a:rPr lang="en-IN" dirty="0"/>
              <a:t> → Countable number of students.</a:t>
            </a:r>
            <a:br>
              <a:rPr lang="en-IN" dirty="0"/>
            </a:br>
            <a:r>
              <a:rPr lang="en-IN" b="1" dirty="0"/>
              <a:t>Nominal</a:t>
            </a:r>
            <a:r>
              <a:rPr lang="en-IN" dirty="0"/>
              <a:t> → Categories with no ranking.</a:t>
            </a:r>
            <a:br>
              <a:rPr lang="en-IN" dirty="0"/>
            </a:br>
            <a:r>
              <a:rPr lang="en-IN" b="1" dirty="0"/>
              <a:t>Ordinal</a:t>
            </a:r>
            <a:r>
              <a:rPr lang="en-IN" dirty="0"/>
              <a:t> → Contest ranking matters (1st, 2nd, 3rd, etc.).</a:t>
            </a:r>
            <a:br>
              <a:rPr lang="en-IN" dirty="0"/>
            </a:br>
            <a:r>
              <a:rPr lang="en-IN" b="1" dirty="0"/>
              <a:t>Continuous</a:t>
            </a:r>
            <a:r>
              <a:rPr lang="en-IN" dirty="0"/>
              <a:t> → Weight can have decimal values.</a:t>
            </a:r>
            <a:br>
              <a:rPr lang="en-IN" dirty="0"/>
            </a:br>
            <a:r>
              <a:rPr lang="en-IN" b="1" dirty="0"/>
              <a:t>Discrete</a:t>
            </a:r>
            <a:r>
              <a:rPr lang="en-IN" dirty="0"/>
              <a:t> → Number of pets is countable.</a:t>
            </a:r>
            <a:br>
              <a:rPr lang="en-IN" dirty="0"/>
            </a:br>
            <a:r>
              <a:rPr lang="en-IN" b="1" dirty="0"/>
              <a:t>Nominal</a:t>
            </a:r>
            <a:r>
              <a:rPr lang="en-IN" dirty="0"/>
              <a:t> → Phone brands are categories without order.</a:t>
            </a:r>
            <a:br>
              <a:rPr lang="en-IN" dirty="0"/>
            </a:br>
            <a:r>
              <a:rPr lang="en-IN" b="1" dirty="0"/>
              <a:t>Continuous</a:t>
            </a:r>
            <a:r>
              <a:rPr lang="en-IN" dirty="0"/>
              <a:t> → Temperature can be any value.</a:t>
            </a:r>
            <a:br>
              <a:rPr lang="en-IN" dirty="0"/>
            </a:br>
            <a:r>
              <a:rPr lang="en-IN" b="1" dirty="0"/>
              <a:t>Discrete</a:t>
            </a:r>
            <a:r>
              <a:rPr lang="en-IN" dirty="0"/>
              <a:t> → Floors in a building are countable.</a:t>
            </a:r>
            <a:br>
              <a:rPr lang="en-IN" dirty="0"/>
            </a:br>
            <a:r>
              <a:rPr lang="en-IN" b="1" dirty="0"/>
              <a:t>Ordinal</a:t>
            </a:r>
            <a:r>
              <a:rPr lang="en-IN" dirty="0"/>
              <a:t> → Education levels have an order.</a:t>
            </a:r>
            <a:br>
              <a:rPr lang="en-IN" dirty="0"/>
            </a:br>
            <a:r>
              <a:rPr lang="en-IN" b="1" dirty="0"/>
              <a:t>Continuous</a:t>
            </a:r>
            <a:r>
              <a:rPr lang="en-IN" dirty="0"/>
              <a:t> → Distance can take decimal values.</a:t>
            </a:r>
            <a:br>
              <a:rPr lang="en-IN" dirty="0"/>
            </a:br>
            <a:r>
              <a:rPr lang="en-IN" b="1" dirty="0"/>
              <a:t>Discrete</a:t>
            </a:r>
            <a:r>
              <a:rPr lang="en-IN" dirty="0"/>
              <a:t> → Number of languages is countable.</a:t>
            </a:r>
            <a:br>
              <a:rPr lang="en-IN" dirty="0"/>
            </a:br>
            <a:r>
              <a:rPr lang="en-IN" b="1" dirty="0"/>
              <a:t>Ordinal</a:t>
            </a:r>
            <a:r>
              <a:rPr lang="en-IN" dirty="0"/>
              <a:t> → T-shirt sizes have a ranking.</a:t>
            </a:r>
            <a:br>
              <a:rPr lang="en-IN" dirty="0"/>
            </a:br>
            <a:r>
              <a:rPr lang="en-IN" b="1" dirty="0"/>
              <a:t>Continuous</a:t>
            </a:r>
            <a:r>
              <a:rPr lang="en-IN" dirty="0"/>
              <a:t> → Time can take decimal values.</a:t>
            </a:r>
            <a:br>
              <a:rPr lang="en-IN" dirty="0"/>
            </a:br>
            <a:r>
              <a:rPr lang="en-IN" b="1" dirty="0"/>
              <a:t>Nominal</a:t>
            </a:r>
            <a:r>
              <a:rPr lang="en-IN" dirty="0"/>
              <a:t> → Transportation types are categories.</a:t>
            </a:r>
            <a:br>
              <a:rPr lang="en-IN" dirty="0"/>
            </a:br>
            <a:r>
              <a:rPr lang="en-IN" b="1" dirty="0"/>
              <a:t>Discrete</a:t>
            </a:r>
            <a:r>
              <a:rPr lang="en-IN" dirty="0"/>
              <a:t> → Words in a book are countable.</a:t>
            </a:r>
            <a:br>
              <a:rPr lang="en-IN" dirty="0"/>
            </a:br>
            <a:r>
              <a:rPr lang="en-IN" b="1" dirty="0"/>
              <a:t>Ordinal</a:t>
            </a:r>
            <a:r>
              <a:rPr lang="en-IN" dirty="0"/>
              <a:t> → Shoe sizes follow a ranking.</a:t>
            </a:r>
          </a:p>
          <a:p>
            <a:r>
              <a:rPr lang="en-IN" b="1" dirty="0"/>
              <a:t>Continuous</a:t>
            </a:r>
            <a:r>
              <a:rPr lang="en-IN" dirty="0"/>
              <a:t> → Water amount can take decimal values.</a:t>
            </a:r>
            <a:br>
              <a:rPr lang="en-IN" dirty="0"/>
            </a:br>
            <a:r>
              <a:rPr lang="en-IN" b="1" dirty="0"/>
              <a:t>Discrete</a:t>
            </a:r>
            <a:r>
              <a:rPr lang="en-IN" dirty="0"/>
              <a:t> → Number of children is countable.</a:t>
            </a:r>
          </a:p>
          <a:p>
            <a:r>
              <a:rPr lang="en-IN" b="1" dirty="0"/>
              <a:t>Nominal</a:t>
            </a:r>
            <a:r>
              <a:rPr lang="en-IN" dirty="0"/>
              <a:t> → Hair </a:t>
            </a:r>
            <a:r>
              <a:rPr lang="en-IN" dirty="0" err="1"/>
              <a:t>colors</a:t>
            </a:r>
            <a:r>
              <a:rPr lang="en-IN" dirty="0"/>
              <a:t> are just categories.</a:t>
            </a:r>
            <a:br>
              <a:rPr lang="en-IN" dirty="0"/>
            </a:br>
            <a:r>
              <a:rPr lang="en-IN" b="1" dirty="0"/>
              <a:t>Continuous</a:t>
            </a:r>
            <a:r>
              <a:rPr lang="en-IN" dirty="0"/>
              <a:t> → GPA can have decimal values</a:t>
            </a:r>
          </a:p>
        </p:txBody>
      </p:sp>
    </p:spTree>
    <p:extLst>
      <p:ext uri="{BB962C8B-B14F-4D97-AF65-F5344CB8AC3E}">
        <p14:creationId xmlns:p14="http://schemas.microsoft.com/office/powerpoint/2010/main" val="891803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14" descr="Image result for machine learning robot"/>
          <p:cNvPicPr preferRelativeResize="0"/>
          <p:nvPr/>
        </p:nvPicPr>
        <p:blipFill rotWithShape="1">
          <a:blip r:embed="rId3">
            <a:alphaModFix/>
          </a:blip>
          <a:srcRect/>
          <a:stretch/>
        </p:blipFill>
        <p:spPr>
          <a:xfrm>
            <a:off x="0" y="856000"/>
            <a:ext cx="4495800" cy="3371850"/>
          </a:xfrm>
          <a:prstGeom prst="rect">
            <a:avLst/>
          </a:prstGeom>
          <a:noFill/>
          <a:ln>
            <a:noFill/>
          </a:ln>
        </p:spPr>
      </p:pic>
      <p:sp>
        <p:nvSpPr>
          <p:cNvPr id="210" name="Google Shape;210;p14"/>
          <p:cNvSpPr txBox="1">
            <a:spLocks noGrp="1"/>
          </p:cNvSpPr>
          <p:nvPr>
            <p:ph type="ctrTitle"/>
          </p:nvPr>
        </p:nvSpPr>
        <p:spPr>
          <a:xfrm>
            <a:off x="3733800" y="1047750"/>
            <a:ext cx="4876800" cy="11025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Harnessing Data</a:t>
            </a:r>
            <a:endParaRPr/>
          </a:p>
        </p:txBody>
      </p:sp>
      <p:sp>
        <p:nvSpPr>
          <p:cNvPr id="211" name="Google Shape;211;p14"/>
          <p:cNvSpPr txBox="1">
            <a:spLocks noGrp="1"/>
          </p:cNvSpPr>
          <p:nvPr>
            <p:ph type="subTitle" idx="1"/>
          </p:nvPr>
        </p:nvSpPr>
        <p:spPr>
          <a:xfrm>
            <a:off x="3924300" y="2271594"/>
            <a:ext cx="4495800" cy="131445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88888"/>
              </a:buClr>
              <a:buSzPts val="3200"/>
              <a:buNone/>
            </a:pPr>
            <a:r>
              <a:rPr lang="en-US"/>
              <a:t>Module - 2</a:t>
            </a:r>
            <a:endParaRPr/>
          </a:p>
        </p:txBody>
      </p:sp>
      <p:sp>
        <p:nvSpPr>
          <p:cNvPr id="212" name="Google Shape;212;p14"/>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13</a:t>
            </a:fld>
            <a:endParaRPr/>
          </a:p>
        </p:txBody>
      </p:sp>
      <p:sp>
        <p:nvSpPr>
          <p:cNvPr id="213" name="Google Shape;213;p14"/>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pic>
        <p:nvPicPr>
          <p:cNvPr id="214" name="Google Shape;214;p14"/>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title"/>
          </p:nvPr>
        </p:nvSpPr>
        <p:spPr>
          <a:xfrm>
            <a:off x="126125" y="0"/>
            <a:ext cx="6841800" cy="1015800"/>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rgbClr val="0070C0"/>
              </a:buClr>
              <a:buSzPts val="3200"/>
              <a:buFont typeface="Calibri"/>
              <a:buNone/>
            </a:pPr>
            <a:r>
              <a:rPr lang="en-US" sz="2800">
                <a:solidFill>
                  <a:srgbClr val="0070C0"/>
                </a:solidFill>
              </a:rPr>
              <a:t>Steps Involved In Descriptive Statistics</a:t>
            </a:r>
            <a:endParaRPr sz="2800">
              <a:solidFill>
                <a:srgbClr val="0070C0"/>
              </a:solidFill>
            </a:endParaRPr>
          </a:p>
          <a:p>
            <a:pPr marL="0" lvl="0" indent="0" algn="ctr" rtl="0">
              <a:lnSpc>
                <a:spcPct val="100000"/>
              </a:lnSpc>
              <a:spcBef>
                <a:spcPts val="0"/>
              </a:spcBef>
              <a:spcAft>
                <a:spcPts val="0"/>
              </a:spcAft>
              <a:buClr>
                <a:srgbClr val="0070C0"/>
              </a:buClr>
              <a:buSzPts val="3200"/>
              <a:buFont typeface="Calibri"/>
              <a:buNone/>
            </a:pPr>
            <a:endParaRPr>
              <a:solidFill>
                <a:srgbClr val="0070C0"/>
              </a:solidFill>
            </a:endParaRPr>
          </a:p>
        </p:txBody>
      </p:sp>
      <p:sp>
        <p:nvSpPr>
          <p:cNvPr id="220" name="Google Shape;220;p15"/>
          <p:cNvSpPr txBox="1">
            <a:spLocks noGrp="1"/>
          </p:cNvSpPr>
          <p:nvPr>
            <p:ph type="body" idx="1"/>
          </p:nvPr>
        </p:nvSpPr>
        <p:spPr>
          <a:xfrm>
            <a:off x="457200" y="1047750"/>
            <a:ext cx="8229600" cy="3394472"/>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407"/>
              </a:spcBef>
              <a:spcAft>
                <a:spcPts val="0"/>
              </a:spcAft>
              <a:buSzPts val="2700"/>
              <a:buChar char="•"/>
            </a:pPr>
            <a:r>
              <a:rPr lang="en-US" sz="2100" dirty="0"/>
              <a:t>Collecting the data</a:t>
            </a:r>
            <a:endParaRPr sz="2100" dirty="0"/>
          </a:p>
          <a:p>
            <a:pPr marL="0" lvl="0" indent="0" algn="l" rtl="0">
              <a:lnSpc>
                <a:spcPct val="90000"/>
              </a:lnSpc>
              <a:spcBef>
                <a:spcPts val="407"/>
              </a:spcBef>
              <a:spcAft>
                <a:spcPts val="0"/>
              </a:spcAft>
              <a:buSzPts val="1800"/>
              <a:buNone/>
            </a:pPr>
            <a:endParaRPr sz="2100" dirty="0"/>
          </a:p>
          <a:p>
            <a:pPr marL="342900" lvl="0" indent="-342900" algn="l" rtl="0">
              <a:lnSpc>
                <a:spcPct val="90000"/>
              </a:lnSpc>
              <a:spcBef>
                <a:spcPts val="407"/>
              </a:spcBef>
              <a:spcAft>
                <a:spcPts val="0"/>
              </a:spcAft>
              <a:buSzPts val="2700"/>
              <a:buChar char="•"/>
            </a:pPr>
            <a:r>
              <a:rPr lang="en-US" sz="2100" dirty="0"/>
              <a:t>Presenting the data--&gt;Visualization using Matplotlib and Seaborn.</a:t>
            </a:r>
            <a:endParaRPr sz="2100" dirty="0"/>
          </a:p>
          <a:p>
            <a:pPr marL="0" lvl="0" indent="0" algn="l" rtl="0">
              <a:lnSpc>
                <a:spcPct val="90000"/>
              </a:lnSpc>
              <a:spcBef>
                <a:spcPts val="407"/>
              </a:spcBef>
              <a:spcAft>
                <a:spcPts val="0"/>
              </a:spcAft>
              <a:buSzPts val="1800"/>
              <a:buNone/>
            </a:pPr>
            <a:endParaRPr sz="2100" dirty="0"/>
          </a:p>
          <a:p>
            <a:pPr marL="342900" lvl="0" indent="-342900" algn="l" rtl="0">
              <a:lnSpc>
                <a:spcPct val="90000"/>
              </a:lnSpc>
              <a:spcBef>
                <a:spcPts val="407"/>
              </a:spcBef>
              <a:spcAft>
                <a:spcPts val="0"/>
              </a:spcAft>
              <a:buSzPts val="2700"/>
              <a:buChar char="•"/>
            </a:pPr>
            <a:r>
              <a:rPr lang="en-US" sz="2100" dirty="0"/>
              <a:t>Summarizing the data--&gt;Module 3</a:t>
            </a:r>
            <a:endParaRPr sz="2700" dirty="0"/>
          </a:p>
          <a:p>
            <a:pPr marL="342900" lvl="0" indent="-139700" algn="l" rtl="0">
              <a:lnSpc>
                <a:spcPct val="100000"/>
              </a:lnSpc>
              <a:spcBef>
                <a:spcPts val="640"/>
              </a:spcBef>
              <a:spcAft>
                <a:spcPts val="0"/>
              </a:spcAft>
              <a:buClr>
                <a:schemeClr val="dk1"/>
              </a:buClr>
              <a:buSzPts val="3200"/>
              <a:buNone/>
            </a:pPr>
            <a:endParaRPr dirty="0"/>
          </a:p>
        </p:txBody>
      </p:sp>
      <p:sp>
        <p:nvSpPr>
          <p:cNvPr id="221" name="Google Shape;221;p15"/>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a:p>
            <a:pPr marL="0" lvl="0" indent="0" algn="ctr" rtl="0">
              <a:lnSpc>
                <a:spcPct val="100000"/>
              </a:lnSpc>
              <a:spcBef>
                <a:spcPts val="0"/>
              </a:spcBef>
              <a:spcAft>
                <a:spcPts val="0"/>
              </a:spcAft>
              <a:buSzPts val="1400"/>
              <a:buNone/>
            </a:pPr>
            <a:endParaRPr/>
          </a:p>
        </p:txBody>
      </p:sp>
      <p:sp>
        <p:nvSpPr>
          <p:cNvPr id="222" name="Google Shape;222;p15"/>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14</a:t>
            </a:fld>
            <a:endParaRPr/>
          </a:p>
        </p:txBody>
      </p:sp>
      <p:pic>
        <p:nvPicPr>
          <p:cNvPr id="223" name="Google Shape;223;p15"/>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B862-045F-47EF-847E-1D98F7E521E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F789F57-6C42-4935-9529-221F2610741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062A73D-3D0E-47D2-9F99-E92CC52CE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52FEABBB-116C-491F-9B0C-3C9453E14AF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08984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FB88-C3DD-4B93-8C3E-F3A201C9708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8EF4233-69B8-40FF-8882-A92D2D7DE51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E2C2364-C8B9-46B3-BBF6-580212AFD9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953144B6-C977-4FB1-AA7D-A5EF32E73AEE}"/>
              </a:ext>
            </a:extLst>
          </p:cNvPr>
          <p:cNvPicPr>
            <a:picLocks noChangeAspect="1"/>
          </p:cNvPicPr>
          <p:nvPr/>
        </p:nvPicPr>
        <p:blipFill>
          <a:blip r:embed="rId2"/>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D8FD14E3-DF1C-4186-AA2A-9E46B9E45395}"/>
              </a:ext>
            </a:extLst>
          </p:cNvPr>
          <p:cNvSpPr txBox="1"/>
          <p:nvPr/>
        </p:nvSpPr>
        <p:spPr>
          <a:xfrm>
            <a:off x="457200" y="1299627"/>
            <a:ext cx="5757862" cy="307777"/>
          </a:xfrm>
          <a:prstGeom prst="rect">
            <a:avLst/>
          </a:prstGeom>
          <a:noFill/>
        </p:spPr>
        <p:txBody>
          <a:bodyPr wrap="square" rtlCol="0">
            <a:spAutoFit/>
          </a:bodyPr>
          <a:lstStyle/>
          <a:p>
            <a:r>
              <a:rPr lang="en-US" dirty="0"/>
              <a:t># Aim of the experiment is to calculate the avg height of people in India </a:t>
            </a:r>
            <a:endParaRPr lang="en-IN" dirty="0"/>
          </a:p>
        </p:txBody>
      </p:sp>
    </p:spTree>
    <p:extLst>
      <p:ext uri="{BB962C8B-B14F-4D97-AF65-F5344CB8AC3E}">
        <p14:creationId xmlns:p14="http://schemas.microsoft.com/office/powerpoint/2010/main" val="2506314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3"/>
          <p:cNvSpPr txBox="1">
            <a:spLocks noGrp="1"/>
          </p:cNvSpPr>
          <p:nvPr>
            <p:ph type="title"/>
          </p:nvPr>
        </p:nvSpPr>
        <p:spPr>
          <a:xfrm>
            <a:off x="94200" y="75375"/>
            <a:ext cx="6801600" cy="555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407"/>
              </a:spcBef>
              <a:spcAft>
                <a:spcPts val="0"/>
              </a:spcAft>
              <a:buSzPts val="3200"/>
              <a:buNone/>
            </a:pPr>
            <a:r>
              <a:rPr lang="en-US" sz="3600">
                <a:solidFill>
                  <a:srgbClr val="538CD5"/>
                </a:solidFill>
              </a:rPr>
              <a:t>Methods Used To Collect Data</a:t>
            </a:r>
            <a:endParaRPr sz="5400">
              <a:solidFill>
                <a:srgbClr val="538CD5"/>
              </a:solidFill>
            </a:endParaRPr>
          </a:p>
        </p:txBody>
      </p:sp>
      <p:sp>
        <p:nvSpPr>
          <p:cNvPr id="247" name="Google Shape;247;p13"/>
          <p:cNvSpPr txBox="1">
            <a:spLocks noGrp="1"/>
          </p:cNvSpPr>
          <p:nvPr>
            <p:ph type="body" idx="1"/>
          </p:nvPr>
        </p:nvSpPr>
        <p:spPr>
          <a:xfrm>
            <a:off x="381000" y="971550"/>
            <a:ext cx="8686800" cy="3879000"/>
          </a:xfrm>
          <a:prstGeom prst="rect">
            <a:avLst/>
          </a:prstGeom>
          <a:noFill/>
          <a:ln>
            <a:noFill/>
          </a:ln>
        </p:spPr>
        <p:txBody>
          <a:bodyPr spcFirstLastPara="1" wrap="square" lIns="91425" tIns="45700" rIns="91425" bIns="45700" anchor="t" anchorCtr="0">
            <a:normAutofit/>
          </a:bodyPr>
          <a:lstStyle/>
          <a:p>
            <a:pPr marL="139700" lvl="0" indent="0" algn="l" rtl="0">
              <a:lnSpc>
                <a:spcPct val="115000"/>
              </a:lnSpc>
              <a:spcBef>
                <a:spcPts val="0"/>
              </a:spcBef>
              <a:spcAft>
                <a:spcPts val="0"/>
              </a:spcAft>
              <a:buSzPts val="1400"/>
              <a:buNone/>
            </a:pPr>
            <a:r>
              <a:rPr lang="en-US" sz="1400" b="1" dirty="0">
                <a:solidFill>
                  <a:schemeClr val="accent6"/>
                </a:solidFill>
                <a:latin typeface="Arial"/>
                <a:ea typeface="Arial"/>
                <a:cs typeface="Arial"/>
                <a:sym typeface="Arial"/>
              </a:rPr>
              <a:t>Experiment:</a:t>
            </a:r>
            <a:r>
              <a:rPr lang="en-US" sz="1400" dirty="0">
                <a:latin typeface="Arial"/>
                <a:ea typeface="Arial"/>
                <a:cs typeface="Arial"/>
                <a:sym typeface="Arial"/>
              </a:rPr>
              <a:t> The investigator controls or modifies the environment and observes the effect on the variable under study.</a:t>
            </a:r>
            <a:endParaRPr sz="1400" dirty="0">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endParaRPr sz="1400" dirty="0">
              <a:latin typeface="Arial"/>
              <a:ea typeface="Arial"/>
              <a:cs typeface="Arial"/>
              <a:sym typeface="Arial"/>
            </a:endParaRPr>
          </a:p>
          <a:p>
            <a:pPr marL="139700" lvl="0" indent="0" algn="l" rtl="0">
              <a:lnSpc>
                <a:spcPct val="115000"/>
              </a:lnSpc>
              <a:spcBef>
                <a:spcPts val="0"/>
              </a:spcBef>
              <a:spcAft>
                <a:spcPts val="0"/>
              </a:spcAft>
              <a:buSzPts val="1400"/>
              <a:buNone/>
            </a:pPr>
            <a:r>
              <a:rPr lang="en-US" sz="1400" b="1" dirty="0">
                <a:solidFill>
                  <a:schemeClr val="accent6"/>
                </a:solidFill>
                <a:latin typeface="Arial"/>
                <a:ea typeface="Arial"/>
                <a:cs typeface="Arial"/>
                <a:sym typeface="Arial"/>
              </a:rPr>
              <a:t>Survey</a:t>
            </a:r>
            <a:r>
              <a:rPr lang="en-US" sz="1400" dirty="0">
                <a:solidFill>
                  <a:schemeClr val="accent6"/>
                </a:solidFill>
                <a:latin typeface="Arial"/>
                <a:ea typeface="Arial"/>
                <a:cs typeface="Arial"/>
                <a:sym typeface="Arial"/>
              </a:rPr>
              <a:t>: </a:t>
            </a:r>
            <a:r>
              <a:rPr lang="en-US" sz="1400" dirty="0">
                <a:latin typeface="Arial"/>
                <a:ea typeface="Arial"/>
                <a:cs typeface="Arial"/>
                <a:sym typeface="Arial"/>
              </a:rPr>
              <a:t>Data are obtained by sampling some of the population of interest.  The investigator does not modify the environment.</a:t>
            </a:r>
            <a:endParaRPr sz="14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400" dirty="0">
              <a:latin typeface="Arial"/>
              <a:ea typeface="Arial"/>
              <a:cs typeface="Arial"/>
              <a:sym typeface="Arial"/>
            </a:endParaRPr>
          </a:p>
          <a:p>
            <a:pPr marL="139700" lvl="0" indent="0" algn="l" rtl="0">
              <a:lnSpc>
                <a:spcPct val="115000"/>
              </a:lnSpc>
              <a:spcBef>
                <a:spcPts val="0"/>
              </a:spcBef>
              <a:spcAft>
                <a:spcPts val="0"/>
              </a:spcAft>
              <a:buSzPts val="1400"/>
              <a:buNone/>
            </a:pPr>
            <a:r>
              <a:rPr lang="en-US" sz="1400" b="1" dirty="0">
                <a:solidFill>
                  <a:schemeClr val="accent6"/>
                </a:solidFill>
                <a:latin typeface="Arial"/>
                <a:ea typeface="Arial"/>
                <a:cs typeface="Arial"/>
                <a:sym typeface="Arial"/>
              </a:rPr>
              <a:t>Census:</a:t>
            </a:r>
            <a:r>
              <a:rPr lang="en-US" sz="1400" dirty="0">
                <a:solidFill>
                  <a:schemeClr val="accent6"/>
                </a:solidFill>
                <a:latin typeface="Arial"/>
                <a:ea typeface="Arial"/>
                <a:cs typeface="Arial"/>
                <a:sym typeface="Arial"/>
              </a:rPr>
              <a:t> </a:t>
            </a:r>
            <a:r>
              <a:rPr lang="en-US" sz="1400" dirty="0">
                <a:latin typeface="Arial"/>
                <a:ea typeface="Arial"/>
                <a:cs typeface="Arial"/>
                <a:sym typeface="Arial"/>
              </a:rPr>
              <a:t>A 100% survey.  Every element of the population is listed.  Seldom used: difficult and time-consuming to compile, and expensive.</a:t>
            </a:r>
            <a:endParaRPr sz="14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400" b="1" dirty="0">
              <a:latin typeface="Arial"/>
              <a:ea typeface="Arial"/>
              <a:cs typeface="Arial"/>
              <a:sym typeface="Arial"/>
            </a:endParaRPr>
          </a:p>
          <a:p>
            <a:pPr marL="139700" lvl="0" indent="0" algn="l" rtl="0">
              <a:lnSpc>
                <a:spcPct val="115000"/>
              </a:lnSpc>
              <a:spcBef>
                <a:spcPts val="0"/>
              </a:spcBef>
              <a:spcAft>
                <a:spcPts val="0"/>
              </a:spcAft>
              <a:buSzPts val="1400"/>
              <a:buNone/>
            </a:pPr>
            <a:r>
              <a:rPr lang="en-US" sz="1400" b="1" dirty="0">
                <a:solidFill>
                  <a:schemeClr val="accent6"/>
                </a:solidFill>
                <a:latin typeface="Arial"/>
                <a:ea typeface="Arial"/>
                <a:cs typeface="Arial"/>
                <a:sym typeface="Arial"/>
              </a:rPr>
              <a:t>Judgment Samples:</a:t>
            </a:r>
            <a:r>
              <a:rPr lang="en-US" sz="1400" dirty="0">
                <a:solidFill>
                  <a:schemeClr val="accent6"/>
                </a:solidFill>
                <a:latin typeface="Arial"/>
                <a:ea typeface="Arial"/>
                <a:cs typeface="Arial"/>
                <a:sym typeface="Arial"/>
              </a:rPr>
              <a:t> </a:t>
            </a:r>
            <a:r>
              <a:rPr lang="en-US" sz="1400" dirty="0">
                <a:latin typeface="Arial"/>
                <a:ea typeface="Arial"/>
                <a:cs typeface="Arial"/>
                <a:sym typeface="Arial"/>
              </a:rPr>
              <a:t>It is a non-probability sampling technique in which the sample members are chosen only on the basis of the researcher's knowledge and judgment.</a:t>
            </a:r>
            <a:endParaRPr sz="1400" dirty="0">
              <a:latin typeface="Arial"/>
              <a:ea typeface="Arial"/>
              <a:cs typeface="Arial"/>
              <a:sym typeface="Arial"/>
            </a:endParaRPr>
          </a:p>
          <a:p>
            <a:pPr marL="0" lvl="0" indent="0" algn="l" rtl="0">
              <a:lnSpc>
                <a:spcPct val="115000"/>
              </a:lnSpc>
              <a:spcBef>
                <a:spcPts val="0"/>
              </a:spcBef>
              <a:spcAft>
                <a:spcPts val="0"/>
              </a:spcAft>
              <a:buSzPts val="1800"/>
              <a:buNone/>
            </a:pPr>
            <a:endParaRPr sz="1400" dirty="0">
              <a:latin typeface="Arial"/>
              <a:ea typeface="Arial"/>
              <a:cs typeface="Arial"/>
              <a:sym typeface="Arial"/>
            </a:endParaRPr>
          </a:p>
          <a:p>
            <a:pPr marL="0" lvl="0" indent="0" algn="l" rtl="0">
              <a:lnSpc>
                <a:spcPct val="115000"/>
              </a:lnSpc>
              <a:spcBef>
                <a:spcPts val="0"/>
              </a:spcBef>
              <a:spcAft>
                <a:spcPts val="0"/>
              </a:spcAft>
              <a:buSzPts val="1800"/>
              <a:buNone/>
            </a:pPr>
            <a:endParaRPr sz="1400" dirty="0">
              <a:latin typeface="Arial"/>
              <a:ea typeface="Arial"/>
              <a:cs typeface="Arial"/>
              <a:sym typeface="Arial"/>
            </a:endParaRPr>
          </a:p>
          <a:p>
            <a:pPr marL="139700" lvl="0" indent="0" algn="l" rtl="0">
              <a:lnSpc>
                <a:spcPct val="115000"/>
              </a:lnSpc>
              <a:spcBef>
                <a:spcPts val="0"/>
              </a:spcBef>
              <a:spcAft>
                <a:spcPts val="0"/>
              </a:spcAft>
              <a:buSzPts val="1400"/>
              <a:buNone/>
            </a:pPr>
            <a:r>
              <a:rPr lang="en-US" sz="1400" b="1" dirty="0">
                <a:solidFill>
                  <a:schemeClr val="accent6"/>
                </a:solidFill>
                <a:latin typeface="Arial"/>
                <a:ea typeface="Arial"/>
                <a:cs typeface="Arial"/>
                <a:sym typeface="Arial"/>
              </a:rPr>
              <a:t>Probability Samples:</a:t>
            </a:r>
            <a:r>
              <a:rPr lang="en-US" sz="1400" b="1" dirty="0">
                <a:latin typeface="Arial"/>
                <a:ea typeface="Arial"/>
                <a:cs typeface="Arial"/>
                <a:sym typeface="Arial"/>
              </a:rPr>
              <a:t> </a:t>
            </a:r>
            <a:r>
              <a:rPr lang="en-US" sz="1400" dirty="0">
                <a:latin typeface="Arial"/>
                <a:ea typeface="Arial"/>
                <a:cs typeface="Arial"/>
                <a:sym typeface="Arial"/>
              </a:rPr>
              <a:t>Samples in which the elements to be selected are drawn on the basis of probability.  Each element in a population has a certain probability of being selected as part of the sample.</a:t>
            </a:r>
            <a:endParaRPr dirty="0"/>
          </a:p>
        </p:txBody>
      </p:sp>
      <p:sp>
        <p:nvSpPr>
          <p:cNvPr id="248" name="Google Shape;248;p13"/>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249" name="Google Shape;249;p13"/>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17</a:t>
            </a:fld>
            <a:endParaRPr/>
          </a:p>
        </p:txBody>
      </p:sp>
      <p:pic>
        <p:nvPicPr>
          <p:cNvPr id="250" name="Google Shape;250;p13"/>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fcf1c9e0e0_0_22"/>
          <p:cNvSpPr txBox="1">
            <a:spLocks noGrp="1"/>
          </p:cNvSpPr>
          <p:nvPr>
            <p:ph type="title"/>
          </p:nvPr>
        </p:nvSpPr>
        <p:spPr>
          <a:xfrm>
            <a:off x="94200" y="75375"/>
            <a:ext cx="6801600" cy="555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407"/>
              </a:spcBef>
              <a:spcAft>
                <a:spcPts val="0"/>
              </a:spcAft>
              <a:buSzPts val="3200"/>
              <a:buNone/>
            </a:pPr>
            <a:r>
              <a:rPr lang="en-US" sz="3600" dirty="0">
                <a:solidFill>
                  <a:srgbClr val="538CD5"/>
                </a:solidFill>
              </a:rPr>
              <a:t>Types Of Sampling</a:t>
            </a:r>
            <a:endParaRPr sz="5400" dirty="0">
              <a:solidFill>
                <a:srgbClr val="538CD5"/>
              </a:solidFill>
            </a:endParaRPr>
          </a:p>
        </p:txBody>
      </p:sp>
      <p:sp>
        <p:nvSpPr>
          <p:cNvPr id="256" name="Google Shape;256;gfcf1c9e0e0_0_22"/>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FOR DATA SCIENCE</a:t>
            </a:r>
            <a:endParaRPr/>
          </a:p>
        </p:txBody>
      </p:sp>
      <p:sp>
        <p:nvSpPr>
          <p:cNvPr id="257" name="Google Shape;257;gfcf1c9e0e0_0_22"/>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18</a:t>
            </a:fld>
            <a:endParaRPr/>
          </a:p>
        </p:txBody>
      </p:sp>
      <p:pic>
        <p:nvPicPr>
          <p:cNvPr id="258" name="Google Shape;258;gfcf1c9e0e0_0_22" descr="E:\OFFICE WORKS\PPT files\datamites\DS Statistics\Untitled-2.png"/>
          <p:cNvPicPr preferRelativeResize="0"/>
          <p:nvPr/>
        </p:nvPicPr>
        <p:blipFill rotWithShape="1">
          <a:blip r:embed="rId3">
            <a:alphaModFix/>
          </a:blip>
          <a:srcRect/>
          <a:stretch/>
        </p:blipFill>
        <p:spPr>
          <a:xfrm>
            <a:off x="447262" y="835079"/>
            <a:ext cx="8251644" cy="4318360"/>
          </a:xfrm>
          <a:prstGeom prst="rect">
            <a:avLst/>
          </a:prstGeom>
          <a:noFill/>
          <a:ln>
            <a:noFill/>
          </a:ln>
        </p:spPr>
      </p:pic>
      <p:pic>
        <p:nvPicPr>
          <p:cNvPr id="259" name="Google Shape;259;gfcf1c9e0e0_0_22"/>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3F9C-3F38-44A9-944D-4CE3E8132006}"/>
              </a:ext>
            </a:extLst>
          </p:cNvPr>
          <p:cNvSpPr>
            <a:spLocks noGrp="1"/>
          </p:cNvSpPr>
          <p:nvPr>
            <p:ph type="title"/>
          </p:nvPr>
        </p:nvSpPr>
        <p:spPr/>
        <p:txBody>
          <a:bodyPr/>
          <a:lstStyle/>
          <a:p>
            <a:r>
              <a:rPr lang="en-US" dirty="0" err="1"/>
              <a:t>wasd</a:t>
            </a:r>
            <a:endParaRPr lang="en-IN" dirty="0"/>
          </a:p>
        </p:txBody>
      </p:sp>
      <p:sp>
        <p:nvSpPr>
          <p:cNvPr id="3" name="Text Placeholder 2">
            <a:extLst>
              <a:ext uri="{FF2B5EF4-FFF2-40B4-BE49-F238E27FC236}">
                <a16:creationId xmlns:a16="http://schemas.microsoft.com/office/drawing/2014/main" id="{1B3C0709-3CED-438C-A43C-14987C29E93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31E4206-F5F9-49FE-A3DA-3F4A8B890F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99AC2E00-508D-4259-8D4C-309D0023E58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89047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descr="Image result for machine learning robot"/>
          <p:cNvPicPr preferRelativeResize="0"/>
          <p:nvPr/>
        </p:nvPicPr>
        <p:blipFill rotWithShape="1">
          <a:blip r:embed="rId3">
            <a:alphaModFix/>
          </a:blip>
          <a:srcRect/>
          <a:stretch/>
        </p:blipFill>
        <p:spPr>
          <a:xfrm>
            <a:off x="0" y="856000"/>
            <a:ext cx="4495800" cy="3371850"/>
          </a:xfrm>
          <a:prstGeom prst="rect">
            <a:avLst/>
          </a:prstGeom>
          <a:noFill/>
          <a:ln>
            <a:noFill/>
          </a:ln>
        </p:spPr>
      </p:pic>
      <p:sp>
        <p:nvSpPr>
          <p:cNvPr id="95" name="Google Shape;95;p2"/>
          <p:cNvSpPr txBox="1">
            <a:spLocks noGrp="1"/>
          </p:cNvSpPr>
          <p:nvPr>
            <p:ph type="ctrTitle"/>
          </p:nvPr>
        </p:nvSpPr>
        <p:spPr>
          <a:xfrm>
            <a:off x="3733800" y="1047750"/>
            <a:ext cx="4876800" cy="110251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Overview of Statistics </a:t>
            </a:r>
            <a:endParaRPr/>
          </a:p>
        </p:txBody>
      </p:sp>
      <p:sp>
        <p:nvSpPr>
          <p:cNvPr id="96" name="Google Shape;96;p2"/>
          <p:cNvSpPr txBox="1">
            <a:spLocks noGrp="1"/>
          </p:cNvSpPr>
          <p:nvPr>
            <p:ph type="subTitle" idx="1"/>
          </p:nvPr>
        </p:nvSpPr>
        <p:spPr>
          <a:xfrm>
            <a:off x="3924300" y="2271594"/>
            <a:ext cx="4495800" cy="131445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88888"/>
              </a:buClr>
              <a:buSzPts val="3200"/>
              <a:buNone/>
            </a:pPr>
            <a:r>
              <a:rPr lang="en-US"/>
              <a:t>Module - 1</a:t>
            </a:r>
            <a:endParaRPr/>
          </a:p>
        </p:txBody>
      </p:sp>
      <p:sp>
        <p:nvSpPr>
          <p:cNvPr id="97" name="Google Shape;97;p2"/>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2</a:t>
            </a:fld>
            <a:endParaRPr/>
          </a:p>
        </p:txBody>
      </p:sp>
      <p:sp>
        <p:nvSpPr>
          <p:cNvPr id="98" name="Google Shape;98;p2"/>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pic>
        <p:nvPicPr>
          <p:cNvPr id="99" name="Google Shape;99;p2"/>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8"/>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70C0"/>
              </a:buClr>
              <a:buSzPts val="3200"/>
              <a:buFont typeface="Calibri"/>
              <a:buNone/>
            </a:pPr>
            <a:r>
              <a:rPr lang="en-US" dirty="0">
                <a:solidFill>
                  <a:srgbClr val="0070C0"/>
                </a:solidFill>
              </a:rPr>
              <a:t>Sampling Example</a:t>
            </a:r>
            <a:endParaRPr dirty="0"/>
          </a:p>
        </p:txBody>
      </p:sp>
      <p:sp>
        <p:nvSpPr>
          <p:cNvPr id="274" name="Google Shape;274;p18"/>
          <p:cNvSpPr txBox="1">
            <a:spLocks noGrp="1"/>
          </p:cNvSpPr>
          <p:nvPr>
            <p:ph type="body" idx="1"/>
          </p:nvPr>
        </p:nvSpPr>
        <p:spPr>
          <a:xfrm>
            <a:off x="381000" y="1047750"/>
            <a:ext cx="8458200" cy="339447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36C09"/>
              </a:buClr>
              <a:buSzPts val="1900"/>
              <a:buFont typeface="Calibri"/>
              <a:buNone/>
            </a:pPr>
            <a:r>
              <a:rPr lang="en-US" sz="1900" i="1" dirty="0">
                <a:solidFill>
                  <a:srgbClr val="E36C09"/>
                </a:solidFill>
              </a:rPr>
              <a:t>This is just an example of Simple Random Sampling </a:t>
            </a:r>
          </a:p>
          <a:p>
            <a:pPr marL="0" lvl="0" indent="0" algn="l" rtl="0">
              <a:lnSpc>
                <a:spcPct val="100000"/>
              </a:lnSpc>
              <a:spcBef>
                <a:spcPts val="0"/>
              </a:spcBef>
              <a:spcAft>
                <a:spcPts val="0"/>
              </a:spcAft>
              <a:buClr>
                <a:srgbClr val="E36C09"/>
              </a:buClr>
              <a:buSzPts val="1900"/>
              <a:buFont typeface="Calibri"/>
              <a:buNone/>
            </a:pPr>
            <a:r>
              <a:rPr lang="en-US" sz="1900" i="1" dirty="0">
                <a:solidFill>
                  <a:srgbClr val="E36C09"/>
                </a:solidFill>
              </a:rPr>
              <a:t>Example</a:t>
            </a:r>
            <a:r>
              <a:rPr lang="en-US" sz="1900" dirty="0">
                <a:solidFill>
                  <a:srgbClr val="E36C09"/>
                </a:solidFill>
              </a:rPr>
              <a:t>: </a:t>
            </a:r>
            <a:r>
              <a:rPr lang="en-US" sz="1900" dirty="0"/>
              <a:t>An employer is interested in the time it takes each employee to commute to work each morning.  A random sample of 35 employees will be selected and their commuting time will be recorded.</a:t>
            </a:r>
            <a:endParaRPr dirty="0"/>
          </a:p>
          <a:p>
            <a:pPr marL="0" lvl="0" indent="0" algn="l" rtl="0">
              <a:lnSpc>
                <a:spcPct val="100000"/>
              </a:lnSpc>
              <a:spcBef>
                <a:spcPts val="380"/>
              </a:spcBef>
              <a:spcAft>
                <a:spcPts val="0"/>
              </a:spcAft>
              <a:buClr>
                <a:schemeClr val="dk1"/>
              </a:buClr>
              <a:buSzPts val="1900"/>
              <a:buFont typeface="Calibri"/>
              <a:buNone/>
            </a:pPr>
            <a:endParaRPr sz="1900" dirty="0"/>
          </a:p>
          <a:p>
            <a:pPr marL="0" lvl="0" indent="0" algn="l" rtl="0">
              <a:lnSpc>
                <a:spcPct val="100000"/>
              </a:lnSpc>
              <a:spcBef>
                <a:spcPts val="380"/>
              </a:spcBef>
              <a:spcAft>
                <a:spcPts val="0"/>
              </a:spcAft>
              <a:buClr>
                <a:schemeClr val="dk1"/>
              </a:buClr>
              <a:buSzPts val="1900"/>
              <a:buFont typeface="Calibri"/>
              <a:buNone/>
            </a:pPr>
            <a:r>
              <a:rPr lang="en-US" sz="1900" dirty="0"/>
              <a:t>There are 2712 employees.</a:t>
            </a:r>
            <a:endParaRPr dirty="0"/>
          </a:p>
          <a:p>
            <a:pPr marL="0" lvl="0" indent="0" algn="l" rtl="0">
              <a:lnSpc>
                <a:spcPct val="100000"/>
              </a:lnSpc>
              <a:spcBef>
                <a:spcPts val="200"/>
              </a:spcBef>
              <a:spcAft>
                <a:spcPts val="0"/>
              </a:spcAft>
              <a:buClr>
                <a:schemeClr val="dk1"/>
              </a:buClr>
              <a:buSzPts val="1000"/>
              <a:buFont typeface="Calibri"/>
              <a:buNone/>
            </a:pPr>
            <a:endParaRPr sz="1000" dirty="0"/>
          </a:p>
          <a:p>
            <a:pPr marL="0" lvl="0" indent="0" algn="l" rtl="0">
              <a:lnSpc>
                <a:spcPct val="100000"/>
              </a:lnSpc>
              <a:spcBef>
                <a:spcPts val="380"/>
              </a:spcBef>
              <a:spcAft>
                <a:spcPts val="0"/>
              </a:spcAft>
              <a:buClr>
                <a:schemeClr val="dk1"/>
              </a:buClr>
              <a:buSzPts val="1900"/>
              <a:buFont typeface="Calibri"/>
              <a:buNone/>
            </a:pPr>
            <a:r>
              <a:rPr lang="en-US" sz="1900" dirty="0"/>
              <a:t>Each employee is numbered: 0001, 0002, 0003, etc. up to 2712.</a:t>
            </a:r>
            <a:endParaRPr dirty="0"/>
          </a:p>
          <a:p>
            <a:pPr marL="0" lvl="0" indent="0" algn="l" rtl="0">
              <a:lnSpc>
                <a:spcPct val="100000"/>
              </a:lnSpc>
              <a:spcBef>
                <a:spcPts val="380"/>
              </a:spcBef>
              <a:spcAft>
                <a:spcPts val="0"/>
              </a:spcAft>
              <a:buClr>
                <a:schemeClr val="dk1"/>
              </a:buClr>
              <a:buSzPts val="1900"/>
              <a:buFont typeface="Calibri"/>
              <a:buNone/>
            </a:pPr>
            <a:r>
              <a:rPr lang="en-US" sz="1900" dirty="0"/>
              <a:t>Using four-digit random numbers, a sample is identified: 1315, 0987, 1125, etc.</a:t>
            </a:r>
            <a:endParaRPr dirty="0"/>
          </a:p>
          <a:p>
            <a:pPr marL="342900" lvl="0" indent="-139700" algn="l" rtl="0">
              <a:lnSpc>
                <a:spcPct val="100000"/>
              </a:lnSpc>
              <a:spcBef>
                <a:spcPts val="640"/>
              </a:spcBef>
              <a:spcAft>
                <a:spcPts val="0"/>
              </a:spcAft>
              <a:buClr>
                <a:schemeClr val="dk1"/>
              </a:buClr>
              <a:buSzPts val="3200"/>
              <a:buNone/>
            </a:pPr>
            <a:endParaRPr dirty="0"/>
          </a:p>
        </p:txBody>
      </p:sp>
      <p:sp>
        <p:nvSpPr>
          <p:cNvPr id="275" name="Google Shape;275;p18"/>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276" name="Google Shape;276;p18"/>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20</a:t>
            </a:fld>
            <a:endParaRPr/>
          </a:p>
        </p:txBody>
      </p:sp>
      <p:pic>
        <p:nvPicPr>
          <p:cNvPr id="277" name="Google Shape;277;p18"/>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F78A-F338-46DF-9227-F006FC72DF1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5E72314-DD00-48B6-91A9-F9DBC0DA0D9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F63B23F3-425C-48A2-96EF-96A4BA129D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549C797B-E276-43C2-BAD6-201D95B9BCA1}"/>
              </a:ext>
            </a:extLst>
          </p:cNvPr>
          <p:cNvPicPr>
            <a:picLocks noChangeAspect="1"/>
          </p:cNvPicPr>
          <p:nvPr/>
        </p:nvPicPr>
        <p:blipFill>
          <a:blip r:embed="rId2"/>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654C0A56-D576-4D4F-810E-22E6B27A396B}"/>
              </a:ext>
            </a:extLst>
          </p:cNvPr>
          <p:cNvSpPr txBox="1"/>
          <p:nvPr/>
        </p:nvSpPr>
        <p:spPr>
          <a:xfrm>
            <a:off x="1303734" y="460503"/>
            <a:ext cx="1035843" cy="523220"/>
          </a:xfrm>
          <a:prstGeom prst="rect">
            <a:avLst/>
          </a:prstGeom>
          <a:noFill/>
        </p:spPr>
        <p:txBody>
          <a:bodyPr wrap="square" rtlCol="0">
            <a:spAutoFit/>
          </a:bodyPr>
          <a:lstStyle/>
          <a:p>
            <a:r>
              <a:rPr lang="en-US" dirty="0"/>
              <a:t>Difference</a:t>
            </a:r>
          </a:p>
          <a:p>
            <a:r>
              <a:rPr lang="en-US" dirty="0"/>
              <a:t>    </a:t>
            </a:r>
            <a:endParaRPr lang="en-IN" dirty="0"/>
          </a:p>
        </p:txBody>
      </p:sp>
      <p:sp>
        <p:nvSpPr>
          <p:cNvPr id="7" name="Arrow: Down 6">
            <a:extLst>
              <a:ext uri="{FF2B5EF4-FFF2-40B4-BE49-F238E27FC236}">
                <a16:creationId xmlns:a16="http://schemas.microsoft.com/office/drawing/2014/main" id="{596E5F58-0C96-4E5D-B137-1153C64DB8E3}"/>
              </a:ext>
            </a:extLst>
          </p:cNvPr>
          <p:cNvSpPr/>
          <p:nvPr/>
        </p:nvSpPr>
        <p:spPr>
          <a:xfrm>
            <a:off x="1637061" y="727471"/>
            <a:ext cx="170308" cy="1512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86603E79-84AB-4CC4-B21A-D3584381009C}"/>
              </a:ext>
            </a:extLst>
          </p:cNvPr>
          <p:cNvSpPr txBox="1"/>
          <p:nvPr/>
        </p:nvSpPr>
        <p:spPr>
          <a:xfrm>
            <a:off x="1435894" y="2183874"/>
            <a:ext cx="3821906" cy="523220"/>
          </a:xfrm>
          <a:prstGeom prst="rect">
            <a:avLst/>
          </a:prstGeom>
          <a:noFill/>
        </p:spPr>
        <p:txBody>
          <a:bodyPr wrap="square" rtlCol="0">
            <a:spAutoFit/>
          </a:bodyPr>
          <a:lstStyle/>
          <a:p>
            <a:r>
              <a:rPr lang="en-US" dirty="0"/>
              <a:t>From the sample we are estimating about the population</a:t>
            </a:r>
            <a:endParaRPr lang="en-IN" dirty="0"/>
          </a:p>
        </p:txBody>
      </p:sp>
    </p:spTree>
    <p:extLst>
      <p:ext uri="{BB962C8B-B14F-4D97-AF65-F5344CB8AC3E}">
        <p14:creationId xmlns:p14="http://schemas.microsoft.com/office/powerpoint/2010/main" val="3535850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4" descr="Image result for machine learning robot"/>
          <p:cNvPicPr preferRelativeResize="0"/>
          <p:nvPr/>
        </p:nvPicPr>
        <p:blipFill rotWithShape="1">
          <a:blip r:embed="rId3">
            <a:alphaModFix/>
          </a:blip>
          <a:srcRect/>
          <a:stretch/>
        </p:blipFill>
        <p:spPr>
          <a:xfrm>
            <a:off x="0" y="856000"/>
            <a:ext cx="4495800" cy="3371850"/>
          </a:xfrm>
          <a:prstGeom prst="rect">
            <a:avLst/>
          </a:prstGeom>
          <a:noFill/>
          <a:ln>
            <a:noFill/>
          </a:ln>
        </p:spPr>
      </p:pic>
      <p:sp>
        <p:nvSpPr>
          <p:cNvPr id="283" name="Google Shape;283;p24"/>
          <p:cNvSpPr txBox="1">
            <a:spLocks noGrp="1"/>
          </p:cNvSpPr>
          <p:nvPr>
            <p:ph type="ctrTitle"/>
          </p:nvPr>
        </p:nvSpPr>
        <p:spPr>
          <a:xfrm>
            <a:off x="3733800" y="1047750"/>
            <a:ext cx="4876800" cy="110251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Exploratory Analysis</a:t>
            </a:r>
            <a:endParaRPr/>
          </a:p>
        </p:txBody>
      </p:sp>
      <p:sp>
        <p:nvSpPr>
          <p:cNvPr id="284" name="Google Shape;284;p24"/>
          <p:cNvSpPr txBox="1">
            <a:spLocks noGrp="1"/>
          </p:cNvSpPr>
          <p:nvPr>
            <p:ph type="subTitle" idx="1"/>
          </p:nvPr>
        </p:nvSpPr>
        <p:spPr>
          <a:xfrm>
            <a:off x="3924300" y="2271594"/>
            <a:ext cx="4495800" cy="131445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88888"/>
              </a:buClr>
              <a:buSzPts val="3200"/>
              <a:buNone/>
            </a:pPr>
            <a:r>
              <a:rPr lang="en-US"/>
              <a:t>Module - 3</a:t>
            </a:r>
            <a:endParaRPr/>
          </a:p>
        </p:txBody>
      </p:sp>
      <p:sp>
        <p:nvSpPr>
          <p:cNvPr id="285" name="Google Shape;285;p24"/>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22</a:t>
            </a:fld>
            <a:endParaRPr/>
          </a:p>
        </p:txBody>
      </p:sp>
      <p:sp>
        <p:nvSpPr>
          <p:cNvPr id="286" name="Google Shape;286;p24"/>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pic>
        <p:nvPicPr>
          <p:cNvPr id="287" name="Google Shape;287;p24"/>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solidFill>
                  <a:srgbClr val="538CD5"/>
                </a:solidFill>
              </a:rPr>
              <a:t>Measures of Central Tendencies</a:t>
            </a:r>
            <a:endParaRPr>
              <a:solidFill>
                <a:srgbClr val="538CD5"/>
              </a:solidFill>
            </a:endParaRPr>
          </a:p>
        </p:txBody>
      </p:sp>
      <p:sp>
        <p:nvSpPr>
          <p:cNvPr id="293" name="Google Shape;293;p25"/>
          <p:cNvSpPr txBox="1">
            <a:spLocks noGrp="1"/>
          </p:cNvSpPr>
          <p:nvPr>
            <p:ph type="sldNum" idx="12"/>
          </p:nvPr>
        </p:nvSpPr>
        <p:spPr>
          <a:xfrm>
            <a:off x="8458200" y="4850600"/>
            <a:ext cx="533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000"/>
              <a:buNone/>
            </a:pPr>
            <a:r>
              <a:rPr lang="en-US"/>
              <a:t>24</a:t>
            </a:r>
            <a:endParaRPr/>
          </a:p>
        </p:txBody>
      </p:sp>
      <p:pic>
        <p:nvPicPr>
          <p:cNvPr id="294" name="Google Shape;294;p25"/>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solidFill>
                  <a:srgbClr val="0070C0"/>
                </a:solidFill>
              </a:rPr>
              <a:t>Central Tendency</a:t>
            </a:r>
            <a:endParaRPr/>
          </a:p>
        </p:txBody>
      </p:sp>
      <p:sp>
        <p:nvSpPr>
          <p:cNvPr id="300" name="Google Shape;300;p20"/>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114300" lvl="0" indent="0" algn="l" rtl="0">
              <a:lnSpc>
                <a:spcPct val="100000"/>
              </a:lnSpc>
              <a:spcBef>
                <a:spcPts val="360"/>
              </a:spcBef>
              <a:spcAft>
                <a:spcPts val="0"/>
              </a:spcAft>
              <a:buSzPts val="1800"/>
              <a:buNone/>
            </a:pPr>
            <a:r>
              <a:rPr lang="en-US"/>
              <a:t>The property of data being concentrated in the centre.</a:t>
            </a:r>
            <a:endParaRPr/>
          </a:p>
        </p:txBody>
      </p:sp>
      <p:sp>
        <p:nvSpPr>
          <p:cNvPr id="301" name="Google Shape;301;p20"/>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24</a:t>
            </a:fld>
            <a:endParaRPr/>
          </a:p>
        </p:txBody>
      </p:sp>
      <p:pic>
        <p:nvPicPr>
          <p:cNvPr id="302" name="Google Shape;302;p20"/>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6"/>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Calibri"/>
              <a:buNone/>
            </a:pPr>
            <a:r>
              <a:rPr lang="en-US" sz="2800">
                <a:solidFill>
                  <a:srgbClr val="538CD5"/>
                </a:solidFill>
              </a:rPr>
              <a:t>Measures of Central Tendency</a:t>
            </a:r>
            <a:r>
              <a:rPr lang="en-US" sz="2800"/>
              <a:t> </a:t>
            </a:r>
            <a:endParaRPr/>
          </a:p>
        </p:txBody>
      </p:sp>
      <p:sp>
        <p:nvSpPr>
          <p:cNvPr id="308" name="Google Shape;308;p2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Mean</a:t>
            </a:r>
            <a:endParaRPr/>
          </a:p>
          <a:p>
            <a:pPr marL="342900" lvl="0" indent="-342900" algn="l" rtl="0">
              <a:lnSpc>
                <a:spcPct val="100000"/>
              </a:lnSpc>
              <a:spcBef>
                <a:spcPts val="640"/>
              </a:spcBef>
              <a:spcAft>
                <a:spcPts val="0"/>
              </a:spcAft>
              <a:buClr>
                <a:schemeClr val="dk1"/>
              </a:buClr>
              <a:buSzPts val="3200"/>
              <a:buChar char="•"/>
            </a:pPr>
            <a:r>
              <a:rPr lang="en-US"/>
              <a:t>Median</a:t>
            </a:r>
            <a:endParaRPr/>
          </a:p>
          <a:p>
            <a:pPr marL="342900" lvl="0" indent="-342900" algn="l" rtl="0">
              <a:lnSpc>
                <a:spcPct val="100000"/>
              </a:lnSpc>
              <a:spcBef>
                <a:spcPts val="640"/>
              </a:spcBef>
              <a:spcAft>
                <a:spcPts val="0"/>
              </a:spcAft>
              <a:buClr>
                <a:schemeClr val="dk1"/>
              </a:buClr>
              <a:buSzPts val="3200"/>
              <a:buChar char="•"/>
            </a:pPr>
            <a:r>
              <a:rPr lang="en-US"/>
              <a:t>Mode</a:t>
            </a:r>
            <a:endParaRPr/>
          </a:p>
        </p:txBody>
      </p:sp>
      <p:sp>
        <p:nvSpPr>
          <p:cNvPr id="309" name="Google Shape;309;p26"/>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310" name="Google Shape;310;p26"/>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25</a:t>
            </a:fld>
            <a:endParaRPr/>
          </a:p>
        </p:txBody>
      </p:sp>
      <p:pic>
        <p:nvPicPr>
          <p:cNvPr id="311" name="Google Shape;311;p26"/>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57CA-AE05-42FA-B00F-486FFC802E6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FB4A7D3-8794-417F-AD88-5D0DD593533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A402743-2465-4F8D-AB27-C3E17CC74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5" name="Picture 4">
            <a:extLst>
              <a:ext uri="{FF2B5EF4-FFF2-40B4-BE49-F238E27FC236}">
                <a16:creationId xmlns:a16="http://schemas.microsoft.com/office/drawing/2014/main" id="{E374DB80-8698-4B24-B1D9-5B8FBE420DE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4260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8"/>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538CD5"/>
                </a:solidFill>
              </a:rPr>
              <a:t>Median</a:t>
            </a:r>
            <a:endParaRPr>
              <a:solidFill>
                <a:srgbClr val="538CD5"/>
              </a:solidFill>
            </a:endParaRPr>
          </a:p>
        </p:txBody>
      </p:sp>
      <p:sp>
        <p:nvSpPr>
          <p:cNvPr id="325" name="Google Shape;325;p28"/>
          <p:cNvSpPr txBox="1">
            <a:spLocks noGrp="1"/>
          </p:cNvSpPr>
          <p:nvPr>
            <p:ph type="body" idx="1"/>
          </p:nvPr>
        </p:nvSpPr>
        <p:spPr>
          <a:xfrm>
            <a:off x="0" y="0"/>
            <a:ext cx="9201150" cy="2350294"/>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700"/>
              <a:buNone/>
            </a:pPr>
            <a:r>
              <a:rPr lang="en-US" sz="2000" dirty="0"/>
              <a:t>The statistical median is the middle number in a sequence of numbers. To find the median, organize each number in order by size; the number in the middle is the median</a:t>
            </a:r>
            <a:endParaRPr sz="2000" dirty="0"/>
          </a:p>
        </p:txBody>
      </p:sp>
      <p:sp>
        <p:nvSpPr>
          <p:cNvPr id="326" name="Google Shape;326;p28"/>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27</a:t>
            </a:fld>
            <a:endParaRPr/>
          </a:p>
        </p:txBody>
      </p:sp>
      <p:pic>
        <p:nvPicPr>
          <p:cNvPr id="327" name="Google Shape;327;p28"/>
          <p:cNvPicPr preferRelativeResize="0"/>
          <p:nvPr/>
        </p:nvPicPr>
        <p:blipFill rotWithShape="1">
          <a:blip r:embed="rId3">
            <a:alphaModFix/>
          </a:blip>
          <a:srcRect/>
          <a:stretch/>
        </p:blipFill>
        <p:spPr>
          <a:xfrm>
            <a:off x="0" y="4887966"/>
            <a:ext cx="1016236" cy="273850"/>
          </a:xfrm>
          <a:prstGeom prst="rect">
            <a:avLst/>
          </a:prstGeom>
          <a:noFill/>
          <a:ln>
            <a:noFill/>
          </a:ln>
        </p:spPr>
      </p:pic>
      <p:sp>
        <p:nvSpPr>
          <p:cNvPr id="2" name="TextBox 1">
            <a:extLst>
              <a:ext uri="{FF2B5EF4-FFF2-40B4-BE49-F238E27FC236}">
                <a16:creationId xmlns:a16="http://schemas.microsoft.com/office/drawing/2014/main" id="{6DF77003-C940-480B-8B13-A8C1A1FBD93E}"/>
              </a:ext>
            </a:extLst>
          </p:cNvPr>
          <p:cNvSpPr txBox="1"/>
          <p:nvPr/>
        </p:nvSpPr>
        <p:spPr>
          <a:xfrm>
            <a:off x="0" y="1683425"/>
            <a:ext cx="4964907" cy="3108543"/>
          </a:xfrm>
          <a:prstGeom prst="rect">
            <a:avLst/>
          </a:prstGeom>
          <a:noFill/>
        </p:spPr>
        <p:txBody>
          <a:bodyPr wrap="square" rtlCol="0">
            <a:spAutoFit/>
          </a:bodyPr>
          <a:lstStyle/>
          <a:p>
            <a:r>
              <a:rPr lang="en-US" dirty="0"/>
              <a:t>Median is the middle value in dataset by arranging values in </a:t>
            </a:r>
            <a:r>
              <a:rPr lang="en-US" dirty="0" err="1"/>
              <a:t>asc</a:t>
            </a:r>
            <a:r>
              <a:rPr lang="en-US" dirty="0"/>
              <a:t> or </a:t>
            </a:r>
            <a:r>
              <a:rPr lang="en-US" dirty="0" err="1"/>
              <a:t>dsc</a:t>
            </a:r>
            <a:r>
              <a:rPr lang="en-US" dirty="0"/>
              <a:t> order </a:t>
            </a:r>
          </a:p>
          <a:p>
            <a:endParaRPr lang="en-US" dirty="0"/>
          </a:p>
          <a:p>
            <a:r>
              <a:rPr lang="en-US" dirty="0"/>
              <a:t>Ex 1 - 2 5 6 8 1 4 3 </a:t>
            </a:r>
          </a:p>
          <a:p>
            <a:r>
              <a:rPr lang="en-US" dirty="0"/>
              <a:t>1 2 3 4 5 6 8 </a:t>
            </a:r>
          </a:p>
          <a:p>
            <a:r>
              <a:rPr lang="en-US" dirty="0"/>
              <a:t>Number of elements (N) = 7 which is odd </a:t>
            </a:r>
          </a:p>
          <a:p>
            <a:r>
              <a:rPr lang="en-US" dirty="0"/>
              <a:t>Median = 4</a:t>
            </a:r>
          </a:p>
          <a:p>
            <a:endParaRPr lang="en-US" dirty="0"/>
          </a:p>
          <a:p>
            <a:r>
              <a:rPr lang="en-US" dirty="0"/>
              <a:t>Ex 2 – 1 2 3 4 5 6 8 10</a:t>
            </a:r>
          </a:p>
          <a:p>
            <a:r>
              <a:rPr lang="en-US" dirty="0"/>
              <a:t>Number of elements (N) = 8 which is even</a:t>
            </a:r>
          </a:p>
          <a:p>
            <a:r>
              <a:rPr lang="en-US" dirty="0"/>
              <a:t>Median = 4 + 5 / 2 = 9/2 = 4.5</a:t>
            </a:r>
          </a:p>
          <a:p>
            <a:r>
              <a:rPr lang="en-US" dirty="0"/>
              <a:t>Median = 4.5</a:t>
            </a:r>
          </a:p>
          <a:p>
            <a:endParaRPr lang="en-US" dirty="0"/>
          </a:p>
          <a:p>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97E0-06E1-45F5-8B65-1CC6252C5E5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8D100BE-57A0-4331-96E0-F1A7B165D0C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2FF9F8B-309D-4A56-B368-9438D2FE0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5" name="Picture 4">
            <a:extLst>
              <a:ext uri="{FF2B5EF4-FFF2-40B4-BE49-F238E27FC236}">
                <a16:creationId xmlns:a16="http://schemas.microsoft.com/office/drawing/2014/main" id="{3142E523-0D63-49E1-97ED-D5E2DD8B1D1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4460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0"/>
          <p:cNvSpPr txBox="1">
            <a:spLocks noGrp="1"/>
          </p:cNvSpPr>
          <p:nvPr>
            <p:ph type="ctrTitle"/>
          </p:nvPr>
        </p:nvSpPr>
        <p:spPr>
          <a:xfrm>
            <a:off x="685800" y="533400"/>
            <a:ext cx="7772400" cy="110251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11111"/>
              <a:buFont typeface="Calibri"/>
              <a:buNone/>
            </a:pPr>
            <a:r>
              <a:rPr lang="en-US">
                <a:solidFill>
                  <a:schemeClr val="accent1"/>
                </a:solidFill>
              </a:rPr>
              <a:t>Measure of Spread / Data Variability</a:t>
            </a:r>
            <a:endParaRPr>
              <a:solidFill>
                <a:schemeClr val="accent1"/>
              </a:solidFill>
            </a:endParaRPr>
          </a:p>
        </p:txBody>
      </p:sp>
      <p:sp>
        <p:nvSpPr>
          <p:cNvPr id="341" name="Google Shape;341;p30"/>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29</a:t>
            </a:fld>
            <a:endParaRPr/>
          </a:p>
        </p:txBody>
      </p:sp>
      <p:pic>
        <p:nvPicPr>
          <p:cNvPr id="342" name="Google Shape;342;p30"/>
          <p:cNvPicPr preferRelativeResize="0"/>
          <p:nvPr/>
        </p:nvPicPr>
        <p:blipFill rotWithShape="1">
          <a:blip r:embed="rId3">
            <a:alphaModFix/>
          </a:blip>
          <a:srcRect/>
          <a:stretch/>
        </p:blipFill>
        <p:spPr>
          <a:xfrm>
            <a:off x="0" y="4887966"/>
            <a:ext cx="1016236" cy="273850"/>
          </a:xfrm>
          <a:prstGeom prst="rect">
            <a:avLst/>
          </a:prstGeom>
          <a:noFill/>
          <a:ln>
            <a:noFill/>
          </a:ln>
        </p:spPr>
      </p:pic>
      <p:sp>
        <p:nvSpPr>
          <p:cNvPr id="2" name="TextBox 1">
            <a:extLst>
              <a:ext uri="{FF2B5EF4-FFF2-40B4-BE49-F238E27FC236}">
                <a16:creationId xmlns:a16="http://schemas.microsoft.com/office/drawing/2014/main" id="{091AEA63-204D-4A0F-AF55-3C1F68F8942F}"/>
              </a:ext>
            </a:extLst>
          </p:cNvPr>
          <p:cNvSpPr txBox="1"/>
          <p:nvPr/>
        </p:nvSpPr>
        <p:spPr>
          <a:xfrm>
            <a:off x="150020" y="1635919"/>
            <a:ext cx="6379368" cy="1384995"/>
          </a:xfrm>
          <a:prstGeom prst="rect">
            <a:avLst/>
          </a:prstGeom>
          <a:noFill/>
        </p:spPr>
        <p:txBody>
          <a:bodyPr wrap="square" rtlCol="0">
            <a:spAutoFit/>
          </a:bodyPr>
          <a:lstStyle/>
          <a:p>
            <a:pPr marL="342900" indent="-342900">
              <a:buAutoNum type="arabicPeriod"/>
            </a:pPr>
            <a:r>
              <a:rPr lang="en-US" dirty="0"/>
              <a:t>Range </a:t>
            </a:r>
          </a:p>
          <a:p>
            <a:pPr marL="342900" indent="-342900">
              <a:buAutoNum type="arabicPeriod"/>
            </a:pPr>
            <a:r>
              <a:rPr lang="en-US" dirty="0"/>
              <a:t>Interquartile Range (IQR) </a:t>
            </a:r>
          </a:p>
          <a:p>
            <a:pPr marL="342900" indent="-342900">
              <a:buAutoNum type="arabicPeriod"/>
            </a:pPr>
            <a:r>
              <a:rPr lang="en-US" dirty="0"/>
              <a:t>Standard Deviation</a:t>
            </a:r>
          </a:p>
          <a:p>
            <a:pPr marL="342900" indent="-342900">
              <a:buAutoNum type="arabicPeriod"/>
            </a:pPr>
            <a:r>
              <a:rPr lang="en-US" dirty="0"/>
              <a:t>Variance </a:t>
            </a:r>
          </a:p>
          <a:p>
            <a:endParaRPr lang="en-US" dirty="0"/>
          </a:p>
          <a:p>
            <a:pPr marL="342900" indent="-342900">
              <a:buAutoNum type="arabicPeriod"/>
            </a:pPr>
            <a:endParaRPr lang="en-IN" dirty="0"/>
          </a:p>
        </p:txBody>
      </p:sp>
      <p:sp>
        <p:nvSpPr>
          <p:cNvPr id="3" name="TextBox 2">
            <a:extLst>
              <a:ext uri="{FF2B5EF4-FFF2-40B4-BE49-F238E27FC236}">
                <a16:creationId xmlns:a16="http://schemas.microsoft.com/office/drawing/2014/main" id="{9D9B7632-C2E3-42B7-9E23-1EFB64B69838}"/>
              </a:ext>
            </a:extLst>
          </p:cNvPr>
          <p:cNvSpPr txBox="1"/>
          <p:nvPr/>
        </p:nvSpPr>
        <p:spPr>
          <a:xfrm>
            <a:off x="150020" y="2878931"/>
            <a:ext cx="3557587" cy="954107"/>
          </a:xfrm>
          <a:prstGeom prst="rect">
            <a:avLst/>
          </a:prstGeom>
          <a:noFill/>
        </p:spPr>
        <p:txBody>
          <a:bodyPr wrap="square" rtlCol="0">
            <a:spAutoFit/>
          </a:bodyPr>
          <a:lstStyle/>
          <a:p>
            <a:r>
              <a:rPr lang="en-US" dirty="0"/>
              <a:t>Range and IQR works with only 2 data points </a:t>
            </a:r>
          </a:p>
          <a:p>
            <a:r>
              <a:rPr lang="en-US" dirty="0"/>
              <a:t>Range = 3-1 = 2</a:t>
            </a:r>
          </a:p>
          <a:p>
            <a:r>
              <a:rPr lang="en-US" dirty="0"/>
              <a:t>IQR = Q3 – Q1 =  50% of middle data</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2217-7E99-4F01-8B20-F484EDAAC67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05F10A2-4405-4C3F-8D63-398D79E80A7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BA2FC35-8343-4545-AEAC-D9D4781E78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713CE093-97EE-48FA-AF57-5D3E8E371BA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59703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5E6F-5CBF-484C-ACFB-FDE0B2C2163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4CA7C4E-EE3C-469E-90A4-993AF05531E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AAAD25A-F36A-4A32-8C94-6357C8E47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5" name="Picture 4">
            <a:extLst>
              <a:ext uri="{FF2B5EF4-FFF2-40B4-BE49-F238E27FC236}">
                <a16:creationId xmlns:a16="http://schemas.microsoft.com/office/drawing/2014/main" id="{7BA4C9C6-A74D-4302-AAA8-3305FA2EBFB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14875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58C6-1B54-470A-92BE-0430C952D00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B1AB2BE-0D40-4A8B-B9FC-ED2BCAFCC45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218259B-649E-44C1-A76E-8BAC5DA914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5" name="Picture 4">
            <a:extLst>
              <a:ext uri="{FF2B5EF4-FFF2-40B4-BE49-F238E27FC236}">
                <a16:creationId xmlns:a16="http://schemas.microsoft.com/office/drawing/2014/main" id="{1E68B015-5C9B-4F89-A92C-CFA90A5117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104604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436FB-840D-46DD-B0A4-D722CA551BA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75FC04B-2895-4592-B212-BCCDE6A2077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DFB1D96-2373-4466-9D08-FA7ECA8A7D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5" name="Picture 4">
            <a:extLst>
              <a:ext uri="{FF2B5EF4-FFF2-40B4-BE49-F238E27FC236}">
                <a16:creationId xmlns:a16="http://schemas.microsoft.com/office/drawing/2014/main" id="{8CA0720D-528A-4B29-AB4A-BEB8C262CAB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2738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C21A-F34B-4A40-B80D-3F6CB26FE41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54A01B0-38F8-4CA2-8D1C-8232EC188E0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5EF787A-D55F-4A02-8C9C-FCB209C62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5" name="Picture 4">
            <a:extLst>
              <a:ext uri="{FF2B5EF4-FFF2-40B4-BE49-F238E27FC236}">
                <a16:creationId xmlns:a16="http://schemas.microsoft.com/office/drawing/2014/main" id="{EB759EC6-3526-41CE-923C-3825661EC7D9}"/>
              </a:ext>
            </a:extLst>
          </p:cNvPr>
          <p:cNvPicPr>
            <a:picLocks noChangeAspect="1"/>
          </p:cNvPicPr>
          <p:nvPr/>
        </p:nvPicPr>
        <p:blipFill>
          <a:blip r:embed="rId2"/>
          <a:stretch>
            <a:fillRect/>
          </a:stretch>
        </p:blipFill>
        <p:spPr>
          <a:xfrm>
            <a:off x="0" y="78581"/>
            <a:ext cx="9144000" cy="5143500"/>
          </a:xfrm>
          <a:prstGeom prst="rect">
            <a:avLst/>
          </a:prstGeom>
        </p:spPr>
      </p:pic>
      <p:sp>
        <p:nvSpPr>
          <p:cNvPr id="6" name="TextBox 5">
            <a:extLst>
              <a:ext uri="{FF2B5EF4-FFF2-40B4-BE49-F238E27FC236}">
                <a16:creationId xmlns:a16="http://schemas.microsoft.com/office/drawing/2014/main" id="{289EA77B-3F66-4F4C-BD34-7D7414350457}"/>
              </a:ext>
            </a:extLst>
          </p:cNvPr>
          <p:cNvSpPr txBox="1"/>
          <p:nvPr/>
        </p:nvSpPr>
        <p:spPr>
          <a:xfrm>
            <a:off x="3764755" y="4286846"/>
            <a:ext cx="807245" cy="307777"/>
          </a:xfrm>
          <a:prstGeom prst="rect">
            <a:avLst/>
          </a:prstGeom>
          <a:noFill/>
        </p:spPr>
        <p:txBody>
          <a:bodyPr wrap="square" rtlCol="0">
            <a:spAutoFit/>
          </a:bodyPr>
          <a:lstStyle/>
          <a:p>
            <a:r>
              <a:rPr lang="en-US" dirty="0"/>
              <a:t>Mean</a:t>
            </a:r>
            <a:endParaRPr lang="en-IN" dirty="0"/>
          </a:p>
        </p:txBody>
      </p:sp>
      <p:sp>
        <p:nvSpPr>
          <p:cNvPr id="7" name="TextBox 6">
            <a:extLst>
              <a:ext uri="{FF2B5EF4-FFF2-40B4-BE49-F238E27FC236}">
                <a16:creationId xmlns:a16="http://schemas.microsoft.com/office/drawing/2014/main" id="{A5A39E24-A87E-4A3C-9621-786D2F36ECE2}"/>
              </a:ext>
            </a:extLst>
          </p:cNvPr>
          <p:cNvSpPr txBox="1"/>
          <p:nvPr/>
        </p:nvSpPr>
        <p:spPr>
          <a:xfrm>
            <a:off x="4907756" y="4093936"/>
            <a:ext cx="1864519" cy="954107"/>
          </a:xfrm>
          <a:prstGeom prst="rect">
            <a:avLst/>
          </a:prstGeom>
          <a:noFill/>
        </p:spPr>
        <p:txBody>
          <a:bodyPr wrap="square" rtlCol="0">
            <a:spAutoFit/>
          </a:bodyPr>
          <a:lstStyle/>
          <a:p>
            <a:r>
              <a:rPr lang="en-US" dirty="0"/>
              <a:t>After getting squared we have to do summation of it means addition of it </a:t>
            </a:r>
            <a:endParaRPr lang="en-IN" dirty="0"/>
          </a:p>
        </p:txBody>
      </p:sp>
      <p:sp>
        <p:nvSpPr>
          <p:cNvPr id="8" name="TextBox 7">
            <a:extLst>
              <a:ext uri="{FF2B5EF4-FFF2-40B4-BE49-F238E27FC236}">
                <a16:creationId xmlns:a16="http://schemas.microsoft.com/office/drawing/2014/main" id="{391D1299-EFD5-45C4-A959-4DA0F3B3FD7C}"/>
              </a:ext>
            </a:extLst>
          </p:cNvPr>
          <p:cNvSpPr txBox="1"/>
          <p:nvPr/>
        </p:nvSpPr>
        <p:spPr>
          <a:xfrm>
            <a:off x="2639615" y="198893"/>
            <a:ext cx="3864769" cy="523220"/>
          </a:xfrm>
          <a:prstGeom prst="rect">
            <a:avLst/>
          </a:prstGeom>
          <a:noFill/>
        </p:spPr>
        <p:txBody>
          <a:bodyPr wrap="square" rtlCol="0">
            <a:spAutoFit/>
          </a:bodyPr>
          <a:lstStyle/>
          <a:p>
            <a:r>
              <a:rPr lang="en-US" dirty="0"/>
              <a:t>Variance is </a:t>
            </a:r>
            <a:r>
              <a:rPr lang="en-US" dirty="0" err="1"/>
              <a:t>deonted</a:t>
            </a:r>
            <a:r>
              <a:rPr lang="en-US" dirty="0"/>
              <a:t> by sigma which is sigma </a:t>
            </a:r>
            <a:r>
              <a:rPr lang="en-US" dirty="0" err="1"/>
              <a:t>squred</a:t>
            </a:r>
            <a:endParaRPr lang="en-US" dirty="0"/>
          </a:p>
        </p:txBody>
      </p:sp>
      <p:sp>
        <p:nvSpPr>
          <p:cNvPr id="9" name="TextBox 8">
            <a:extLst>
              <a:ext uri="{FF2B5EF4-FFF2-40B4-BE49-F238E27FC236}">
                <a16:creationId xmlns:a16="http://schemas.microsoft.com/office/drawing/2014/main" id="{94150F77-038F-4325-BC90-4B427448B3BD}"/>
              </a:ext>
            </a:extLst>
          </p:cNvPr>
          <p:cNvSpPr txBox="1"/>
          <p:nvPr/>
        </p:nvSpPr>
        <p:spPr>
          <a:xfrm>
            <a:off x="6523434" y="4474667"/>
            <a:ext cx="2007394" cy="307777"/>
          </a:xfrm>
          <a:prstGeom prst="rect">
            <a:avLst/>
          </a:prstGeom>
          <a:noFill/>
        </p:spPr>
        <p:txBody>
          <a:bodyPr wrap="square" rtlCol="0">
            <a:spAutoFit/>
          </a:bodyPr>
          <a:lstStyle/>
          <a:p>
            <a:r>
              <a:rPr lang="en-US" dirty="0"/>
              <a:t>For population </a:t>
            </a:r>
            <a:endParaRPr lang="en-IN" dirty="0"/>
          </a:p>
        </p:txBody>
      </p:sp>
      <p:sp>
        <p:nvSpPr>
          <p:cNvPr id="10" name="TextBox 9">
            <a:extLst>
              <a:ext uri="{FF2B5EF4-FFF2-40B4-BE49-F238E27FC236}">
                <a16:creationId xmlns:a16="http://schemas.microsoft.com/office/drawing/2014/main" id="{1B87293E-CABB-4EAA-A518-A7DCA03A3442}"/>
              </a:ext>
            </a:extLst>
          </p:cNvPr>
          <p:cNvSpPr txBox="1"/>
          <p:nvPr/>
        </p:nvSpPr>
        <p:spPr>
          <a:xfrm>
            <a:off x="7911703" y="4286846"/>
            <a:ext cx="2007394" cy="307777"/>
          </a:xfrm>
          <a:prstGeom prst="rect">
            <a:avLst/>
          </a:prstGeom>
          <a:noFill/>
        </p:spPr>
        <p:txBody>
          <a:bodyPr wrap="square" rtlCol="0">
            <a:spAutoFit/>
          </a:bodyPr>
          <a:lstStyle/>
          <a:p>
            <a:r>
              <a:rPr lang="en-US" dirty="0"/>
              <a:t>For Sample </a:t>
            </a:r>
            <a:endParaRPr lang="en-IN" dirty="0"/>
          </a:p>
        </p:txBody>
      </p:sp>
    </p:spTree>
    <p:extLst>
      <p:ext uri="{BB962C8B-B14F-4D97-AF65-F5344CB8AC3E}">
        <p14:creationId xmlns:p14="http://schemas.microsoft.com/office/powerpoint/2010/main" val="7927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3"/>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chemeClr val="accent1"/>
                </a:solidFill>
              </a:rPr>
              <a:t>Standard Deviation (</a:t>
            </a:r>
            <a:r>
              <a:rPr lang="en-US" b="1">
                <a:solidFill>
                  <a:schemeClr val="accent1"/>
                </a:solidFill>
              </a:rPr>
              <a:t>σ)</a:t>
            </a:r>
            <a:endParaRPr>
              <a:solidFill>
                <a:schemeClr val="accent1"/>
              </a:solidFill>
            </a:endParaRPr>
          </a:p>
        </p:txBody>
      </p:sp>
      <p:sp>
        <p:nvSpPr>
          <p:cNvPr id="366" name="Google Shape;366;p23"/>
          <p:cNvSpPr txBox="1">
            <a:spLocks noGrp="1"/>
          </p:cNvSpPr>
          <p:nvPr>
            <p:ph type="body" idx="1"/>
          </p:nvPr>
        </p:nvSpPr>
        <p:spPr>
          <a:xfrm>
            <a:off x="628650" y="940000"/>
            <a:ext cx="3943200" cy="3263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200"/>
              <a:buNone/>
            </a:pPr>
            <a:r>
              <a:rPr lang="en-US" sz="2400" dirty="0"/>
              <a:t>Standard Deviation (SD) is a measure that is used to quantify the amount of variation or dispersion of a set of data values.</a:t>
            </a:r>
            <a:endParaRPr sz="2400" dirty="0"/>
          </a:p>
        </p:txBody>
      </p:sp>
      <p:sp>
        <p:nvSpPr>
          <p:cNvPr id="367" name="Google Shape;367;p23"/>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34</a:t>
            </a:fld>
            <a:endParaRPr/>
          </a:p>
        </p:txBody>
      </p:sp>
      <p:pic>
        <p:nvPicPr>
          <p:cNvPr id="368" name="Google Shape;368;p23"/>
          <p:cNvPicPr preferRelativeResize="0"/>
          <p:nvPr/>
        </p:nvPicPr>
        <p:blipFill rotWithShape="1">
          <a:blip r:embed="rId3">
            <a:alphaModFix/>
          </a:blip>
          <a:srcRect/>
          <a:stretch/>
        </p:blipFill>
        <p:spPr>
          <a:xfrm>
            <a:off x="5064500" y="1298250"/>
            <a:ext cx="2762250" cy="1657350"/>
          </a:xfrm>
          <a:prstGeom prst="rect">
            <a:avLst/>
          </a:prstGeom>
          <a:noFill/>
          <a:ln>
            <a:noFill/>
          </a:ln>
        </p:spPr>
      </p:pic>
      <p:pic>
        <p:nvPicPr>
          <p:cNvPr id="369" name="Google Shape;369;p23"/>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chemeClr val="accent1"/>
                </a:solidFill>
              </a:rPr>
              <a:t>Standard Deviation (</a:t>
            </a:r>
            <a:r>
              <a:rPr lang="en-US" b="1">
                <a:solidFill>
                  <a:schemeClr val="accent1"/>
                </a:solidFill>
              </a:rPr>
              <a:t>σ)</a:t>
            </a:r>
            <a:endParaRPr>
              <a:solidFill>
                <a:schemeClr val="accent1"/>
              </a:solidFill>
            </a:endParaRPr>
          </a:p>
        </p:txBody>
      </p:sp>
      <p:sp>
        <p:nvSpPr>
          <p:cNvPr id="375" name="Google Shape;375;p33"/>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35</a:t>
            </a:fld>
            <a:endParaRPr/>
          </a:p>
        </p:txBody>
      </p:sp>
      <p:pic>
        <p:nvPicPr>
          <p:cNvPr id="376" name="Google Shape;376;p33" descr="E:\OFFICE WORKS\PPT files\datamites\DS Statistics\REMOVE LOGO.jpg"/>
          <p:cNvPicPr preferRelativeResize="0"/>
          <p:nvPr/>
        </p:nvPicPr>
        <p:blipFill rotWithShape="1">
          <a:blip r:embed="rId3">
            <a:alphaModFix/>
          </a:blip>
          <a:srcRect/>
          <a:stretch/>
        </p:blipFill>
        <p:spPr>
          <a:xfrm>
            <a:off x="2210634" y="1400784"/>
            <a:ext cx="4618655" cy="2779746"/>
          </a:xfrm>
          <a:prstGeom prst="rect">
            <a:avLst/>
          </a:prstGeom>
          <a:noFill/>
          <a:ln>
            <a:noFill/>
          </a:ln>
        </p:spPr>
      </p:pic>
      <p:sp>
        <p:nvSpPr>
          <p:cNvPr id="377" name="Google Shape;377;p33"/>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a:p>
            <a:pPr marL="0" lvl="0" indent="0" algn="ctr" rtl="0">
              <a:lnSpc>
                <a:spcPct val="100000"/>
              </a:lnSpc>
              <a:spcBef>
                <a:spcPts val="0"/>
              </a:spcBef>
              <a:spcAft>
                <a:spcPts val="0"/>
              </a:spcAft>
              <a:buSzPts val="1400"/>
              <a:buNone/>
            </a:pPr>
            <a:endParaRPr/>
          </a:p>
        </p:txBody>
      </p:sp>
      <p:pic>
        <p:nvPicPr>
          <p:cNvPr id="378" name="Google Shape;378;p33"/>
          <p:cNvPicPr preferRelativeResize="0"/>
          <p:nvPr/>
        </p:nvPicPr>
        <p:blipFill rotWithShape="1">
          <a:blip r:embed="rId4">
            <a:alphaModFix/>
          </a:blip>
          <a:srcRect/>
          <a:stretch/>
        </p:blipFill>
        <p:spPr>
          <a:xfrm>
            <a:off x="26121" y="4887603"/>
            <a:ext cx="1014489" cy="27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986D-5AC5-4A2F-84E8-B3E8926434C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BBEA29A-773D-4F7C-8FB2-9108A064B6E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58D19DE-A7B7-488D-B864-57FC68B45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9" name="Picture 8">
            <a:extLst>
              <a:ext uri="{FF2B5EF4-FFF2-40B4-BE49-F238E27FC236}">
                <a16:creationId xmlns:a16="http://schemas.microsoft.com/office/drawing/2014/main" id="{B2B5FEF7-5402-43B8-8833-3E881B0A0A1C}"/>
              </a:ext>
            </a:extLst>
          </p:cNvPr>
          <p:cNvPicPr>
            <a:picLocks noChangeAspect="1"/>
          </p:cNvPicPr>
          <p:nvPr/>
        </p:nvPicPr>
        <p:blipFill>
          <a:blip r:embed="rId2"/>
          <a:stretch>
            <a:fillRect/>
          </a:stretch>
        </p:blipFill>
        <p:spPr>
          <a:xfrm>
            <a:off x="0" y="0"/>
            <a:ext cx="9144000" cy="5143500"/>
          </a:xfrm>
          <a:prstGeom prst="rect">
            <a:avLst/>
          </a:prstGeom>
        </p:spPr>
      </p:pic>
      <p:sp>
        <p:nvSpPr>
          <p:cNvPr id="10" name="TextBox 9">
            <a:extLst>
              <a:ext uri="{FF2B5EF4-FFF2-40B4-BE49-F238E27FC236}">
                <a16:creationId xmlns:a16="http://schemas.microsoft.com/office/drawing/2014/main" id="{B7084CA2-F934-4D16-AFC8-40E0C3AA15DB}"/>
              </a:ext>
            </a:extLst>
          </p:cNvPr>
          <p:cNvSpPr txBox="1"/>
          <p:nvPr/>
        </p:nvSpPr>
        <p:spPr>
          <a:xfrm>
            <a:off x="5055394" y="1255276"/>
            <a:ext cx="3936206" cy="3323987"/>
          </a:xfrm>
          <a:prstGeom prst="rect">
            <a:avLst/>
          </a:prstGeom>
          <a:noFill/>
        </p:spPr>
        <p:txBody>
          <a:bodyPr wrap="square" rtlCol="0">
            <a:spAutoFit/>
          </a:bodyPr>
          <a:lstStyle/>
          <a:p>
            <a:r>
              <a:rPr lang="en-US" dirty="0"/>
              <a:t>=VAR(A2:A16)</a:t>
            </a:r>
          </a:p>
          <a:p>
            <a:r>
              <a:rPr lang="en-US" dirty="0"/>
              <a:t>=STDEV(A2:A16)</a:t>
            </a:r>
          </a:p>
          <a:p>
            <a:r>
              <a:rPr lang="en-US" dirty="0"/>
              <a:t>=AVERAGE(A2:A16) which is mean</a:t>
            </a:r>
          </a:p>
          <a:p>
            <a:r>
              <a:rPr lang="en-US" dirty="0"/>
              <a:t>=MEDIAN(A2:A16)</a:t>
            </a:r>
          </a:p>
          <a:p>
            <a:r>
              <a:rPr lang="en-US" dirty="0"/>
              <a:t>=MODE(A2:A16)</a:t>
            </a:r>
          </a:p>
          <a:p>
            <a:endParaRPr lang="en-US" dirty="0"/>
          </a:p>
          <a:p>
            <a:r>
              <a:rPr lang="en-US" dirty="0"/>
              <a:t>=MIN(A2:A16) minimum value</a:t>
            </a:r>
          </a:p>
          <a:p>
            <a:r>
              <a:rPr lang="en-US" dirty="0"/>
              <a:t>=MAX(A2:A16) maximum value</a:t>
            </a:r>
          </a:p>
          <a:p>
            <a:r>
              <a:rPr lang="en-US" dirty="0"/>
              <a:t>=Cell of max – cell of min = Range</a:t>
            </a:r>
          </a:p>
          <a:p>
            <a:r>
              <a:rPr lang="en-US" dirty="0"/>
              <a:t>=PERCENTILE(A2:A16,0.25) Which is Q1</a:t>
            </a:r>
          </a:p>
          <a:p>
            <a:r>
              <a:rPr lang="en-US" dirty="0"/>
              <a:t>=PERCENTILE(A2:A16,0.75) Which is Q3</a:t>
            </a:r>
          </a:p>
          <a:p>
            <a:r>
              <a:rPr lang="en-US" dirty="0"/>
              <a:t>=Cell of Percentile Q3 - Cell of Percentile Q1</a:t>
            </a:r>
          </a:p>
          <a:p>
            <a:endParaRPr lang="en-US" dirty="0"/>
          </a:p>
          <a:p>
            <a:endParaRPr lang="en-US" dirty="0"/>
          </a:p>
          <a:p>
            <a:endParaRPr lang="en-IN" dirty="0"/>
          </a:p>
        </p:txBody>
      </p:sp>
    </p:spTree>
    <p:extLst>
      <p:ext uri="{BB962C8B-B14F-4D97-AF65-F5344CB8AC3E}">
        <p14:creationId xmlns:p14="http://schemas.microsoft.com/office/powerpoint/2010/main" val="341465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DF58-2D7B-49CB-8424-0EAC5F5FEAC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F2E7C20-385C-4AD0-99B2-A3F578525AA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E9F587A-30F9-4639-B7FB-5C9A05B9FA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69C9BA93-87A4-45F5-B00A-15E6E7176A2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05035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10095e81ede_0_31"/>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chemeClr val="accent1"/>
                </a:solidFill>
              </a:rPr>
              <a:t>Percentile</a:t>
            </a:r>
            <a:endParaRPr/>
          </a:p>
        </p:txBody>
      </p:sp>
      <p:sp>
        <p:nvSpPr>
          <p:cNvPr id="394" name="Google Shape;394;g10095e81ede_0_31"/>
          <p:cNvSpPr txBox="1">
            <a:spLocks noGrp="1"/>
          </p:cNvSpPr>
          <p:nvPr>
            <p:ph type="body" idx="1"/>
          </p:nvPr>
        </p:nvSpPr>
        <p:spPr>
          <a:xfrm>
            <a:off x="628650" y="893582"/>
            <a:ext cx="7886700" cy="1297168"/>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lnSpc>
                <a:spcPct val="100000"/>
              </a:lnSpc>
              <a:spcBef>
                <a:spcPts val="0"/>
              </a:spcBef>
              <a:spcAft>
                <a:spcPts val="0"/>
              </a:spcAft>
              <a:buClr>
                <a:schemeClr val="dk1"/>
              </a:buClr>
              <a:buSzPct val="100000"/>
              <a:buChar char="•"/>
            </a:pPr>
            <a:r>
              <a:rPr lang="en-US" dirty="0"/>
              <a:t>A percentile (or a centile) is a measure used in statistics indicating the value below which a given percentage of observations in a group of observations fall. </a:t>
            </a:r>
            <a:endParaRPr dirty="0"/>
          </a:p>
        </p:txBody>
      </p:sp>
      <p:pic>
        <p:nvPicPr>
          <p:cNvPr id="395" name="Google Shape;395;g10095e81ede_0_31" descr="https://upload.wikimedia.org/wikipedia/commons/thumb/8/8c/Standard_deviation_diagram.svg/325px-Standard_deviation_diagram.svg.png"/>
          <p:cNvPicPr preferRelativeResize="0"/>
          <p:nvPr/>
        </p:nvPicPr>
        <p:blipFill rotWithShape="1">
          <a:blip r:embed="rId3">
            <a:alphaModFix/>
          </a:blip>
          <a:srcRect/>
          <a:stretch/>
        </p:blipFill>
        <p:spPr>
          <a:xfrm>
            <a:off x="2049481" y="2293516"/>
            <a:ext cx="4351319" cy="2182354"/>
          </a:xfrm>
          <a:prstGeom prst="rect">
            <a:avLst/>
          </a:prstGeom>
          <a:noFill/>
          <a:ln>
            <a:noFill/>
          </a:ln>
        </p:spPr>
      </p:pic>
      <p:sp>
        <p:nvSpPr>
          <p:cNvPr id="396" name="Google Shape;396;g10095e81ede_0_31"/>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38</a:t>
            </a:fld>
            <a:endParaRPr/>
          </a:p>
        </p:txBody>
      </p:sp>
      <p:sp>
        <p:nvSpPr>
          <p:cNvPr id="397" name="Google Shape;397;g10095e81ede_0_31"/>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a:p>
            <a:pPr marL="0" lvl="0" indent="0" algn="ctr" rtl="0">
              <a:lnSpc>
                <a:spcPct val="100000"/>
              </a:lnSpc>
              <a:spcBef>
                <a:spcPts val="0"/>
              </a:spcBef>
              <a:spcAft>
                <a:spcPts val="0"/>
              </a:spcAft>
              <a:buSzPts val="1400"/>
              <a:buNone/>
            </a:pPr>
            <a:endParaRPr/>
          </a:p>
        </p:txBody>
      </p:sp>
      <p:pic>
        <p:nvPicPr>
          <p:cNvPr id="398" name="Google Shape;398;g10095e81ede_0_31"/>
          <p:cNvPicPr preferRelativeResize="0"/>
          <p:nvPr/>
        </p:nvPicPr>
        <p:blipFill rotWithShape="1">
          <a:blip r:embed="rId4">
            <a:alphaModFix/>
          </a:blip>
          <a:srcRect/>
          <a:stretch/>
        </p:blipFill>
        <p:spPr>
          <a:xfrm>
            <a:off x="26121" y="4887603"/>
            <a:ext cx="1014489" cy="273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182C-957D-473A-B592-600EB45CF25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74C35AA-A86A-4126-9764-7E7C6CED98C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2D20B31-563C-4484-886B-ABE33018AA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5" name="Picture 4">
            <a:extLst>
              <a:ext uri="{FF2B5EF4-FFF2-40B4-BE49-F238E27FC236}">
                <a16:creationId xmlns:a16="http://schemas.microsoft.com/office/drawing/2014/main" id="{FCCAD693-F14C-4119-98BD-0BCAA34B8DA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99894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397D-8F94-43EF-B119-155CD622D80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7E53C74-60E3-4560-8107-3205F12267F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607933C-7CCB-42EE-8EC9-9D79A5D371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5C323782-115E-4D11-BF20-ED2A248C8A5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89595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9"/>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solidFill>
                  <a:schemeClr val="accent1"/>
                </a:solidFill>
              </a:rPr>
              <a:t>Types Of Distributions</a:t>
            </a:r>
            <a:endParaRPr>
              <a:solidFill>
                <a:schemeClr val="accent1"/>
              </a:solidFill>
            </a:endParaRPr>
          </a:p>
        </p:txBody>
      </p:sp>
      <p:sp>
        <p:nvSpPr>
          <p:cNvPr id="414" name="Google Shape;414;p39"/>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40</a:t>
            </a:fld>
            <a:endParaRPr/>
          </a:p>
        </p:txBody>
      </p:sp>
      <p:pic>
        <p:nvPicPr>
          <p:cNvPr id="415" name="Google Shape;415;p39" descr="E:\OFFICE WORKS\PPT files\datamites\DS Statistics\image.png"/>
          <p:cNvPicPr preferRelativeResize="0"/>
          <p:nvPr/>
        </p:nvPicPr>
        <p:blipFill rotWithShape="1">
          <a:blip r:embed="rId3">
            <a:alphaModFix/>
          </a:blip>
          <a:srcRect/>
          <a:stretch/>
        </p:blipFill>
        <p:spPr>
          <a:xfrm>
            <a:off x="0" y="354791"/>
            <a:ext cx="8817586" cy="4614537"/>
          </a:xfrm>
          <a:prstGeom prst="rect">
            <a:avLst/>
          </a:prstGeom>
          <a:noFill/>
          <a:ln>
            <a:noFill/>
          </a:ln>
        </p:spPr>
      </p:pic>
      <p:sp>
        <p:nvSpPr>
          <p:cNvPr id="416" name="Google Shape;416;p39"/>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a:p>
            <a:pPr marL="0" lvl="0" indent="0" algn="ctr" rtl="0">
              <a:lnSpc>
                <a:spcPct val="100000"/>
              </a:lnSpc>
              <a:spcBef>
                <a:spcPts val="0"/>
              </a:spcBef>
              <a:spcAft>
                <a:spcPts val="0"/>
              </a:spcAft>
              <a:buSzPts val="1400"/>
              <a:buNone/>
            </a:pPr>
            <a:endParaRPr/>
          </a:p>
        </p:txBody>
      </p:sp>
      <p:pic>
        <p:nvPicPr>
          <p:cNvPr id="417" name="Google Shape;417;p39"/>
          <p:cNvPicPr preferRelativeResize="0"/>
          <p:nvPr/>
        </p:nvPicPr>
        <p:blipFill rotWithShape="1">
          <a:blip r:embed="rId4">
            <a:alphaModFix/>
          </a:blip>
          <a:srcRect/>
          <a:stretch/>
        </p:blipFill>
        <p:spPr>
          <a:xfrm>
            <a:off x="26121" y="4887603"/>
            <a:ext cx="1014489" cy="273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6320-F8FD-4405-993C-AD42ECA8C52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56C65D2-F191-4A92-96BD-88AED795C2B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75932E3-3B9C-4816-BC27-F02472FC4C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5" name="Picture 4">
            <a:extLst>
              <a:ext uri="{FF2B5EF4-FFF2-40B4-BE49-F238E27FC236}">
                <a16:creationId xmlns:a16="http://schemas.microsoft.com/office/drawing/2014/main" id="{0EBEEAAE-06B2-44D9-B59B-958999D0D63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826034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10095e81ede_0_67"/>
          <p:cNvSpPr txBox="1">
            <a:spLocks noGrp="1"/>
          </p:cNvSpPr>
          <p:nvPr>
            <p:ph type="title"/>
          </p:nvPr>
        </p:nvSpPr>
        <p:spPr>
          <a:xfrm>
            <a:off x="457200" y="133350"/>
            <a:ext cx="62259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dirty="0">
                <a:solidFill>
                  <a:schemeClr val="accent1"/>
                </a:solidFill>
              </a:rPr>
              <a:t>Properties Of Normal Distribution</a:t>
            </a:r>
            <a:endParaRPr dirty="0">
              <a:solidFill>
                <a:schemeClr val="accent1"/>
              </a:solidFill>
            </a:endParaRPr>
          </a:p>
        </p:txBody>
      </p:sp>
      <p:sp>
        <p:nvSpPr>
          <p:cNvPr id="432" name="Google Shape;432;g10095e81ede_0_67"/>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42</a:t>
            </a:fld>
            <a:endParaRPr/>
          </a:p>
        </p:txBody>
      </p:sp>
      <p:sp>
        <p:nvSpPr>
          <p:cNvPr id="433" name="Google Shape;433;g10095e81ede_0_67"/>
          <p:cNvSpPr txBox="1"/>
          <p:nvPr/>
        </p:nvSpPr>
        <p:spPr>
          <a:xfrm>
            <a:off x="231375" y="916575"/>
            <a:ext cx="8044500" cy="3463995"/>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000000"/>
              </a:buClr>
              <a:buSzPts val="2100"/>
              <a:buFont typeface="Arial"/>
              <a:buAutoNum type="arabicPeriod"/>
            </a:pPr>
            <a:r>
              <a:rPr lang="en-US" sz="2100" b="0" i="0" u="none" strike="noStrike" cap="none" dirty="0">
                <a:solidFill>
                  <a:srgbClr val="000000"/>
                </a:solidFill>
                <a:latin typeface="Arial"/>
                <a:ea typeface="Arial"/>
                <a:cs typeface="Arial"/>
                <a:sym typeface="Arial"/>
              </a:rPr>
              <a:t>Empirical Rule</a:t>
            </a:r>
            <a:endParaRPr sz="2100" b="0" i="0" u="none" strike="noStrike" cap="none" dirty="0">
              <a:solidFill>
                <a:srgbClr val="000000"/>
              </a:solidFill>
              <a:latin typeface="Arial"/>
              <a:ea typeface="Arial"/>
              <a:cs typeface="Arial"/>
              <a:sym typeface="Arial"/>
            </a:endParaRPr>
          </a:p>
          <a:p>
            <a:pPr marL="457200" marR="0" lvl="0" indent="-361950" algn="l" rtl="0">
              <a:lnSpc>
                <a:spcPct val="115000"/>
              </a:lnSpc>
              <a:spcBef>
                <a:spcPts val="0"/>
              </a:spcBef>
              <a:spcAft>
                <a:spcPts val="0"/>
              </a:spcAft>
              <a:buClr>
                <a:srgbClr val="000000"/>
              </a:buClr>
              <a:buSzPts val="2100"/>
              <a:buFont typeface="Arial"/>
              <a:buAutoNum type="arabicPeriod"/>
            </a:pPr>
            <a:r>
              <a:rPr lang="en-US" sz="2100" b="0" i="0" u="none" strike="noStrike" cap="none" dirty="0">
                <a:solidFill>
                  <a:srgbClr val="000000"/>
                </a:solidFill>
                <a:latin typeface="Arial"/>
                <a:ea typeface="Arial"/>
                <a:cs typeface="Arial"/>
                <a:sym typeface="Arial"/>
              </a:rPr>
              <a:t>Distortion in Normal Distribution</a:t>
            </a:r>
            <a:endParaRPr sz="2100" b="0" i="0" u="none" strike="noStrike" cap="none" dirty="0">
              <a:solidFill>
                <a:srgbClr val="000000"/>
              </a:solidFill>
              <a:latin typeface="Arial"/>
              <a:ea typeface="Arial"/>
              <a:cs typeface="Arial"/>
              <a:sym typeface="Arial"/>
            </a:endParaRPr>
          </a:p>
          <a:p>
            <a:pPr marL="457200" marR="0" lvl="0" indent="-361950" algn="l" rtl="0">
              <a:lnSpc>
                <a:spcPct val="115000"/>
              </a:lnSpc>
              <a:spcBef>
                <a:spcPts val="0"/>
              </a:spcBef>
              <a:spcAft>
                <a:spcPts val="0"/>
              </a:spcAft>
              <a:buClr>
                <a:srgbClr val="000000"/>
              </a:buClr>
              <a:buSzPts val="2100"/>
              <a:buFont typeface="Arial"/>
              <a:buAutoNum type="arabicPeriod"/>
            </a:pPr>
            <a:r>
              <a:rPr lang="en-US" sz="2100" b="0" i="0" u="none" strike="noStrike" cap="none" dirty="0">
                <a:solidFill>
                  <a:srgbClr val="000000"/>
                </a:solidFill>
                <a:latin typeface="Arial"/>
                <a:ea typeface="Arial"/>
                <a:cs typeface="Arial"/>
                <a:sym typeface="Arial"/>
              </a:rPr>
              <a:t>Central Limit Theorem</a:t>
            </a:r>
            <a:endParaRPr sz="2100" b="0" i="0" u="none" strike="noStrike" cap="none" dirty="0">
              <a:solidFill>
                <a:srgbClr val="000000"/>
              </a:solidFill>
              <a:latin typeface="Arial"/>
              <a:ea typeface="Arial"/>
              <a:cs typeface="Arial"/>
              <a:sym typeface="Arial"/>
            </a:endParaRPr>
          </a:p>
          <a:p>
            <a:pPr marL="457200" marR="0" lvl="0" indent="-361950" algn="l" rtl="0">
              <a:lnSpc>
                <a:spcPct val="115000"/>
              </a:lnSpc>
              <a:spcBef>
                <a:spcPts val="0"/>
              </a:spcBef>
              <a:spcAft>
                <a:spcPts val="0"/>
              </a:spcAft>
              <a:buClr>
                <a:srgbClr val="000000"/>
              </a:buClr>
              <a:buSzPts val="2100"/>
              <a:buFont typeface="Arial"/>
              <a:buAutoNum type="arabicPeriod"/>
            </a:pPr>
            <a:r>
              <a:rPr lang="en-US" sz="2100" b="0" i="0" u="none" strike="noStrike" cap="none" dirty="0">
                <a:solidFill>
                  <a:srgbClr val="000000"/>
                </a:solidFill>
                <a:latin typeface="Arial"/>
                <a:ea typeface="Arial"/>
                <a:cs typeface="Arial"/>
                <a:sym typeface="Arial"/>
              </a:rPr>
              <a:t>Standard Normal Distribution</a:t>
            </a:r>
            <a:endParaRPr sz="2100" b="0" i="0" u="none" strike="noStrike" cap="none" dirty="0">
              <a:solidFill>
                <a:srgbClr val="000000"/>
              </a:solidFill>
              <a:latin typeface="Arial"/>
              <a:ea typeface="Arial"/>
              <a:cs typeface="Arial"/>
              <a:sym typeface="Arial"/>
            </a:endParaRPr>
          </a:p>
          <a:p>
            <a:pPr marL="457200" marR="0" lvl="0" indent="-361950" algn="l" rtl="0">
              <a:lnSpc>
                <a:spcPct val="115000"/>
              </a:lnSpc>
              <a:spcBef>
                <a:spcPts val="0"/>
              </a:spcBef>
              <a:spcAft>
                <a:spcPts val="0"/>
              </a:spcAft>
              <a:buClr>
                <a:srgbClr val="000000"/>
              </a:buClr>
              <a:buSzPts val="2100"/>
              <a:buFont typeface="Arial"/>
              <a:buAutoNum type="arabicPeriod"/>
            </a:pPr>
            <a:r>
              <a:rPr lang="en-US" sz="2100" b="0" i="0" u="none" strike="noStrike" cap="none" dirty="0">
                <a:solidFill>
                  <a:srgbClr val="000000"/>
                </a:solidFill>
                <a:latin typeface="Arial"/>
                <a:ea typeface="Arial"/>
                <a:cs typeface="Arial"/>
                <a:sym typeface="Arial"/>
              </a:rPr>
              <a:t>Outliers</a:t>
            </a:r>
            <a:endParaRPr sz="2100" b="0" i="0" u="none" strike="noStrike" cap="none" dirty="0">
              <a:solidFill>
                <a:srgbClr val="000000"/>
              </a:solidFill>
              <a:latin typeface="Arial"/>
              <a:ea typeface="Arial"/>
              <a:cs typeface="Arial"/>
              <a:sym typeface="Arial"/>
            </a:endParaRPr>
          </a:p>
          <a:p>
            <a:pPr marL="457200" marR="0" lvl="0" indent="-361950" algn="l" rtl="0">
              <a:lnSpc>
                <a:spcPct val="115000"/>
              </a:lnSpc>
              <a:spcBef>
                <a:spcPts val="0"/>
              </a:spcBef>
              <a:spcAft>
                <a:spcPts val="0"/>
              </a:spcAft>
              <a:buClr>
                <a:srgbClr val="000000"/>
              </a:buClr>
              <a:buSzPts val="2100"/>
              <a:buFont typeface="Arial"/>
              <a:buAutoNum type="arabicPeriod"/>
            </a:pPr>
            <a:r>
              <a:rPr lang="en-US" sz="2100" b="0" i="0" u="none" strike="noStrike" cap="none" dirty="0">
                <a:solidFill>
                  <a:srgbClr val="000000"/>
                </a:solidFill>
                <a:latin typeface="Arial"/>
                <a:ea typeface="Arial"/>
                <a:cs typeface="Arial"/>
                <a:sym typeface="Arial"/>
              </a:rPr>
              <a:t>QQ plot</a:t>
            </a:r>
            <a:endParaRPr sz="2100" b="0" i="0" u="none" strike="noStrike" cap="none" dirty="0">
              <a:solidFill>
                <a:srgbClr val="000000"/>
              </a:solidFill>
              <a:latin typeface="Arial"/>
              <a:ea typeface="Arial"/>
              <a:cs typeface="Arial"/>
              <a:sym typeface="Arial"/>
            </a:endParaRPr>
          </a:p>
          <a:p>
            <a:pPr marL="457200" lvl="0" indent="-361950">
              <a:lnSpc>
                <a:spcPct val="115000"/>
              </a:lnSpc>
              <a:buSzPts val="2100"/>
              <a:buFont typeface="Arial"/>
              <a:buAutoNum type="arabicPeriod"/>
            </a:pPr>
            <a:r>
              <a:rPr lang="en-US" sz="2100" b="0" i="0" u="none" strike="noStrike" cap="none" dirty="0" err="1">
                <a:solidFill>
                  <a:srgbClr val="000000"/>
                </a:solidFill>
                <a:latin typeface="Arial"/>
                <a:ea typeface="Arial"/>
                <a:cs typeface="Arial"/>
                <a:sym typeface="Arial"/>
              </a:rPr>
              <a:t>Log,Sqrt,Boxcox</a:t>
            </a:r>
            <a:r>
              <a:rPr lang="en-US" sz="2100" b="0" i="0" u="none" strike="noStrike" cap="none" dirty="0">
                <a:solidFill>
                  <a:srgbClr val="000000"/>
                </a:solidFill>
                <a:latin typeface="Arial"/>
                <a:ea typeface="Arial"/>
                <a:cs typeface="Arial"/>
                <a:sym typeface="Arial"/>
              </a:rPr>
              <a:t> transformation - </a:t>
            </a:r>
            <a:r>
              <a:rPr lang="en-US" sz="2400" dirty="0">
                <a:solidFill>
                  <a:srgbClr val="538CD5"/>
                </a:solidFill>
              </a:rPr>
              <a:t>Correcting Distortion in Normal Distribution</a:t>
            </a: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rgbClr val="111111"/>
              </a:solidFill>
              <a:highlight>
                <a:srgbClr val="FFFFFF"/>
              </a:highlight>
              <a:latin typeface="Arial"/>
              <a:ea typeface="Arial"/>
              <a:cs typeface="Arial"/>
              <a:sym typeface="Arial"/>
            </a:endParaRPr>
          </a:p>
        </p:txBody>
      </p:sp>
      <p:pic>
        <p:nvPicPr>
          <p:cNvPr id="434" name="Google Shape;434;g10095e81ede_0_67"/>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E7725-76A4-443B-9AE8-7C19C8AF703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5D56C97-52D0-4D48-92E9-C97BFEC12F0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07E0643-8020-4A92-A8C6-85913F56BA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pic>
        <p:nvPicPr>
          <p:cNvPr id="5" name="Picture 4">
            <a:extLst>
              <a:ext uri="{FF2B5EF4-FFF2-40B4-BE49-F238E27FC236}">
                <a16:creationId xmlns:a16="http://schemas.microsoft.com/office/drawing/2014/main" id="{70FBFD6F-1F8F-47C6-942C-775768E7AEA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94100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43ED-EDA3-4A32-80DE-DF3A1F38218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5CB9F2D-1B2E-4F7A-9C5C-6585446B227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0123D75-A649-4E44-9378-6698382172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pic>
        <p:nvPicPr>
          <p:cNvPr id="5" name="Picture 4">
            <a:extLst>
              <a:ext uri="{FF2B5EF4-FFF2-40B4-BE49-F238E27FC236}">
                <a16:creationId xmlns:a16="http://schemas.microsoft.com/office/drawing/2014/main" id="{05ED6E7A-D606-479F-AE9A-DD8C84EA73C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35406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269A-F810-4C14-89A4-6EACD3736F85}"/>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886070D7-48BA-4DB3-B776-CFF8FA5B41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6" name="Picture 5">
            <a:extLst>
              <a:ext uri="{FF2B5EF4-FFF2-40B4-BE49-F238E27FC236}">
                <a16:creationId xmlns:a16="http://schemas.microsoft.com/office/drawing/2014/main" id="{D74384D8-4D8E-45B8-BBD6-9E1071E12A24}"/>
              </a:ext>
            </a:extLst>
          </p:cNvPr>
          <p:cNvPicPr>
            <a:picLocks noChangeAspect="1"/>
          </p:cNvPicPr>
          <p:nvPr/>
        </p:nvPicPr>
        <p:blipFill>
          <a:blip r:embed="rId2"/>
          <a:stretch>
            <a:fillRect/>
          </a:stretch>
        </p:blipFill>
        <p:spPr>
          <a:xfrm>
            <a:off x="0" y="19050"/>
            <a:ext cx="9144000" cy="5143500"/>
          </a:xfrm>
          <a:prstGeom prst="rect">
            <a:avLst/>
          </a:prstGeom>
        </p:spPr>
      </p:pic>
      <p:sp>
        <p:nvSpPr>
          <p:cNvPr id="8" name="Text Placeholder 2">
            <a:extLst>
              <a:ext uri="{FF2B5EF4-FFF2-40B4-BE49-F238E27FC236}">
                <a16:creationId xmlns:a16="http://schemas.microsoft.com/office/drawing/2014/main" id="{16E94C42-C53E-4E33-BABA-F286D0921714}"/>
              </a:ext>
            </a:extLst>
          </p:cNvPr>
          <p:cNvSpPr txBox="1">
            <a:spLocks/>
          </p:cNvSpPr>
          <p:nvPr/>
        </p:nvSpPr>
        <p:spPr>
          <a:xfrm>
            <a:off x="550070" y="398401"/>
            <a:ext cx="5564980" cy="7715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14300" indent="0">
              <a:buFont typeface="Arial"/>
              <a:buNone/>
            </a:pPr>
            <a:r>
              <a:rPr lang="en-US" sz="1600" dirty="0"/>
              <a:t>Minima =C6-3*C4 where C6 is Mean | C4 is </a:t>
            </a:r>
            <a:r>
              <a:rPr lang="en-US" sz="1600" dirty="0" err="1"/>
              <a:t>Stdev</a:t>
            </a:r>
            <a:r>
              <a:rPr lang="en-US" sz="1600" dirty="0"/>
              <a:t> </a:t>
            </a:r>
          </a:p>
          <a:p>
            <a:pPr marL="114300" indent="0">
              <a:buFont typeface="Arial"/>
              <a:buNone/>
            </a:pPr>
            <a:r>
              <a:rPr lang="en-US" sz="1600" dirty="0"/>
              <a:t>Maxima = C6+3*C4</a:t>
            </a:r>
            <a:endParaRPr lang="en-IN" sz="1600" dirty="0"/>
          </a:p>
        </p:txBody>
      </p:sp>
      <p:sp>
        <p:nvSpPr>
          <p:cNvPr id="22" name="TextBox 21">
            <a:extLst>
              <a:ext uri="{FF2B5EF4-FFF2-40B4-BE49-F238E27FC236}">
                <a16:creationId xmlns:a16="http://schemas.microsoft.com/office/drawing/2014/main" id="{07542FBC-D067-4DE8-AC45-55E1E4802691}"/>
              </a:ext>
            </a:extLst>
          </p:cNvPr>
          <p:cNvSpPr txBox="1"/>
          <p:nvPr/>
        </p:nvSpPr>
        <p:spPr>
          <a:xfrm>
            <a:off x="192983" y="3906579"/>
            <a:ext cx="2500312" cy="523220"/>
          </a:xfrm>
          <a:prstGeom prst="rect">
            <a:avLst/>
          </a:prstGeom>
          <a:noFill/>
        </p:spPr>
        <p:txBody>
          <a:bodyPr wrap="square" rtlCol="0">
            <a:spAutoFit/>
          </a:bodyPr>
          <a:lstStyle/>
          <a:p>
            <a:r>
              <a:rPr lang="en-US" dirty="0"/>
              <a:t>So to remove this outlier with the median</a:t>
            </a:r>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3730D407-7BAF-4F2D-876D-28907950AF56}"/>
                  </a:ext>
                </a:extLst>
              </p14:cNvPr>
              <p14:cNvContentPartPr/>
              <p14:nvPr/>
            </p14:nvContentPartPr>
            <p14:xfrm>
              <a:off x="113861" y="3221471"/>
              <a:ext cx="631080" cy="708480"/>
            </p14:xfrm>
          </p:contentPart>
        </mc:Choice>
        <mc:Fallback xmlns="">
          <p:pic>
            <p:nvPicPr>
              <p:cNvPr id="25" name="Ink 24">
                <a:extLst>
                  <a:ext uri="{FF2B5EF4-FFF2-40B4-BE49-F238E27FC236}">
                    <a16:creationId xmlns:a16="http://schemas.microsoft.com/office/drawing/2014/main" id="{3730D407-7BAF-4F2D-876D-28907950AF56}"/>
                  </a:ext>
                </a:extLst>
              </p:cNvPr>
              <p:cNvPicPr/>
              <p:nvPr/>
            </p:nvPicPr>
            <p:blipFill>
              <a:blip r:embed="rId4"/>
              <a:stretch>
                <a:fillRect/>
              </a:stretch>
            </p:blipFill>
            <p:spPr>
              <a:xfrm>
                <a:off x="104861" y="3212471"/>
                <a:ext cx="648720" cy="726120"/>
              </a:xfrm>
              <a:prstGeom prst="rect">
                <a:avLst/>
              </a:prstGeom>
            </p:spPr>
          </p:pic>
        </mc:Fallback>
      </mc:AlternateContent>
      <p:sp>
        <p:nvSpPr>
          <p:cNvPr id="26" name="TextBox 25">
            <a:extLst>
              <a:ext uri="{FF2B5EF4-FFF2-40B4-BE49-F238E27FC236}">
                <a16:creationId xmlns:a16="http://schemas.microsoft.com/office/drawing/2014/main" id="{25439E24-89BF-4572-8A60-49CC9168F71E}"/>
              </a:ext>
            </a:extLst>
          </p:cNvPr>
          <p:cNvSpPr txBox="1"/>
          <p:nvPr/>
        </p:nvSpPr>
        <p:spPr>
          <a:xfrm>
            <a:off x="2375297" y="1919942"/>
            <a:ext cx="3739753" cy="307777"/>
          </a:xfrm>
          <a:prstGeom prst="rect">
            <a:avLst/>
          </a:prstGeom>
          <a:noFill/>
        </p:spPr>
        <p:txBody>
          <a:bodyPr wrap="square" rtlCol="0">
            <a:spAutoFit/>
          </a:bodyPr>
          <a:lstStyle/>
          <a:p>
            <a:r>
              <a:rPr lang="en-US" dirty="0"/>
              <a:t>Values of this data are outliers if &gt; and &lt; </a:t>
            </a:r>
            <a:endParaRPr lang="en-IN" dirty="0"/>
          </a:p>
        </p:txBody>
      </p:sp>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C3170165-48BC-4A06-BCF5-6678445728E1}"/>
                  </a:ext>
                </a:extLst>
              </p14:cNvPr>
              <p14:cNvContentPartPr/>
              <p14:nvPr/>
            </p14:nvContentPartPr>
            <p14:xfrm>
              <a:off x="326621" y="398401"/>
              <a:ext cx="8818200" cy="2624350"/>
            </p14:xfrm>
          </p:contentPart>
        </mc:Choice>
        <mc:Fallback xmlns="">
          <p:pic>
            <p:nvPicPr>
              <p:cNvPr id="42" name="Ink 41">
                <a:extLst>
                  <a:ext uri="{FF2B5EF4-FFF2-40B4-BE49-F238E27FC236}">
                    <a16:creationId xmlns:a16="http://schemas.microsoft.com/office/drawing/2014/main" id="{C3170165-48BC-4A06-BCF5-6678445728E1}"/>
                  </a:ext>
                </a:extLst>
              </p:cNvPr>
              <p:cNvPicPr/>
              <p:nvPr/>
            </p:nvPicPr>
            <p:blipFill>
              <a:blip r:embed="rId6"/>
              <a:stretch>
                <a:fillRect/>
              </a:stretch>
            </p:blipFill>
            <p:spPr>
              <a:xfrm>
                <a:off x="317981" y="389401"/>
                <a:ext cx="8835840" cy="2641990"/>
              </a:xfrm>
              <a:prstGeom prst="rect">
                <a:avLst/>
              </a:prstGeom>
            </p:spPr>
          </p:pic>
        </mc:Fallback>
      </mc:AlternateContent>
    </p:spTree>
    <p:extLst>
      <p:ext uri="{BB962C8B-B14F-4D97-AF65-F5344CB8AC3E}">
        <p14:creationId xmlns:p14="http://schemas.microsoft.com/office/powerpoint/2010/main" val="4036822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D635-54E9-4852-A14F-3BCFA69AF6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601B2C8-3ED8-4534-B100-354196CA95D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759B373-CA63-4FBE-B21B-C09E4B3675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5" name="Picture 4">
            <a:extLst>
              <a:ext uri="{FF2B5EF4-FFF2-40B4-BE49-F238E27FC236}">
                <a16:creationId xmlns:a16="http://schemas.microsoft.com/office/drawing/2014/main" id="{D4ED6BBD-CEAC-4793-9E45-D0E204F4613D}"/>
              </a:ext>
            </a:extLst>
          </p:cNvPr>
          <p:cNvPicPr>
            <a:picLocks noChangeAspect="1"/>
          </p:cNvPicPr>
          <p:nvPr/>
        </p:nvPicPr>
        <p:blipFill>
          <a:blip r:embed="rId2"/>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4A0D860F-FF3D-4903-9B7C-1C91FC9ECAE3}"/>
              </a:ext>
            </a:extLst>
          </p:cNvPr>
          <p:cNvSpPr txBox="1"/>
          <p:nvPr/>
        </p:nvSpPr>
        <p:spPr>
          <a:xfrm>
            <a:off x="2464594" y="3943349"/>
            <a:ext cx="3486150" cy="738664"/>
          </a:xfrm>
          <a:prstGeom prst="rect">
            <a:avLst/>
          </a:prstGeom>
          <a:noFill/>
        </p:spPr>
        <p:txBody>
          <a:bodyPr wrap="square" rtlCol="0">
            <a:spAutoFit/>
          </a:bodyPr>
          <a:lstStyle/>
          <a:p>
            <a:r>
              <a:rPr lang="en-US" dirty="0"/>
              <a:t>After changing outlier with median all things change</a:t>
            </a:r>
          </a:p>
          <a:p>
            <a:endParaRPr lang="en-IN" dirty="0"/>
          </a:p>
        </p:txBody>
      </p:sp>
    </p:spTree>
    <p:extLst>
      <p:ext uri="{BB962C8B-B14F-4D97-AF65-F5344CB8AC3E}">
        <p14:creationId xmlns:p14="http://schemas.microsoft.com/office/powerpoint/2010/main" val="3985458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0095e81ede_0_74"/>
          <p:cNvSpPr txBox="1">
            <a:spLocks noGrp="1"/>
          </p:cNvSpPr>
          <p:nvPr>
            <p:ph type="title"/>
          </p:nvPr>
        </p:nvSpPr>
        <p:spPr>
          <a:xfrm>
            <a:off x="457200" y="133350"/>
            <a:ext cx="62259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solidFill>
                  <a:schemeClr val="accent1"/>
                </a:solidFill>
              </a:rPr>
              <a:t>Distortion in Normal Distribution</a:t>
            </a:r>
            <a:endParaRPr>
              <a:solidFill>
                <a:schemeClr val="accent1"/>
              </a:solidFill>
            </a:endParaRPr>
          </a:p>
        </p:txBody>
      </p:sp>
      <p:sp>
        <p:nvSpPr>
          <p:cNvPr id="449" name="Google Shape;449;g10095e81ede_0_74"/>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47</a:t>
            </a:fld>
            <a:endParaRPr/>
          </a:p>
        </p:txBody>
      </p:sp>
      <p:sp>
        <p:nvSpPr>
          <p:cNvPr id="450" name="Google Shape;450;g10095e81ede_0_74"/>
          <p:cNvSpPr txBox="1"/>
          <p:nvPr/>
        </p:nvSpPr>
        <p:spPr>
          <a:xfrm>
            <a:off x="231375" y="916575"/>
            <a:ext cx="8551800" cy="1600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rgbClr val="111111"/>
                </a:solidFill>
                <a:highlight>
                  <a:srgbClr val="FFFFFF"/>
                </a:highlight>
                <a:latin typeface="Arial"/>
                <a:ea typeface="Arial"/>
                <a:cs typeface="Arial"/>
                <a:sym typeface="Arial"/>
              </a:rPr>
              <a:t>The distortion in normally distributed curves can be quantified in 2 ways</a:t>
            </a:r>
            <a:endParaRPr sz="2300" b="0" i="0" u="none" strike="noStrike" cap="none" dirty="0">
              <a:solidFill>
                <a:srgbClr val="111111"/>
              </a:solidFill>
              <a:highlight>
                <a:srgbClr val="FFFFFF"/>
              </a:highlight>
              <a:latin typeface="Arial"/>
              <a:ea typeface="Arial"/>
              <a:cs typeface="Arial"/>
              <a:sym typeface="Arial"/>
            </a:endParaRPr>
          </a:p>
          <a:p>
            <a:pPr marL="457200" marR="0" lvl="0" indent="-374650" algn="l" rtl="0">
              <a:lnSpc>
                <a:spcPct val="100000"/>
              </a:lnSpc>
              <a:spcBef>
                <a:spcPts val="0"/>
              </a:spcBef>
              <a:spcAft>
                <a:spcPts val="0"/>
              </a:spcAft>
              <a:buClr>
                <a:srgbClr val="111111"/>
              </a:buClr>
              <a:buSzPts val="2300"/>
              <a:buFont typeface="Arial"/>
              <a:buAutoNum type="arabicPeriod"/>
            </a:pPr>
            <a:r>
              <a:rPr lang="en-US" sz="2300" b="0" i="0" u="none" strike="noStrike" cap="none" dirty="0">
                <a:solidFill>
                  <a:srgbClr val="111111"/>
                </a:solidFill>
                <a:highlight>
                  <a:srgbClr val="FFFFFF"/>
                </a:highlight>
                <a:latin typeface="Arial"/>
                <a:ea typeface="Arial"/>
                <a:cs typeface="Arial"/>
                <a:sym typeface="Arial"/>
              </a:rPr>
              <a:t>Skewness</a:t>
            </a:r>
            <a:endParaRPr sz="2300" b="0" i="0" u="none" strike="noStrike" cap="none" dirty="0">
              <a:solidFill>
                <a:srgbClr val="111111"/>
              </a:solidFill>
              <a:highlight>
                <a:srgbClr val="FFFFFF"/>
              </a:highlight>
              <a:latin typeface="Arial"/>
              <a:ea typeface="Arial"/>
              <a:cs typeface="Arial"/>
              <a:sym typeface="Arial"/>
            </a:endParaRPr>
          </a:p>
          <a:p>
            <a:pPr marL="457200" marR="0" lvl="0" indent="-374650" algn="l" rtl="0">
              <a:lnSpc>
                <a:spcPct val="100000"/>
              </a:lnSpc>
              <a:spcBef>
                <a:spcPts val="0"/>
              </a:spcBef>
              <a:spcAft>
                <a:spcPts val="0"/>
              </a:spcAft>
              <a:buClr>
                <a:srgbClr val="111111"/>
              </a:buClr>
              <a:buSzPts val="2300"/>
              <a:buFont typeface="Arial"/>
              <a:buAutoNum type="arabicPeriod"/>
            </a:pPr>
            <a:r>
              <a:rPr lang="en-US" sz="2300" b="0" i="0" u="none" strike="noStrike" cap="none" dirty="0">
                <a:solidFill>
                  <a:srgbClr val="111111"/>
                </a:solidFill>
                <a:highlight>
                  <a:srgbClr val="FFFFFF"/>
                </a:highlight>
                <a:latin typeface="Arial"/>
                <a:ea typeface="Arial"/>
                <a:cs typeface="Arial"/>
                <a:sym typeface="Arial"/>
              </a:rPr>
              <a:t>Kurtosis</a:t>
            </a:r>
            <a:endParaRPr sz="2300" b="0" i="0" u="none" strike="noStrike" cap="none" dirty="0">
              <a:solidFill>
                <a:srgbClr val="111111"/>
              </a:solidFill>
              <a:highlight>
                <a:srgbClr val="FFFFFF"/>
              </a:highlight>
              <a:latin typeface="Arial"/>
              <a:ea typeface="Arial"/>
              <a:cs typeface="Arial"/>
              <a:sym typeface="Arial"/>
            </a:endParaRPr>
          </a:p>
        </p:txBody>
      </p:sp>
      <p:pic>
        <p:nvPicPr>
          <p:cNvPr id="451" name="Google Shape;451;g10095e81ede_0_74"/>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8786-0825-461F-ABFB-6C020637A11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27F861B-E1E7-481B-83FF-A9C8FB9CF27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4AC0EC5-E140-45A1-9611-C1E77EDF04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pic>
        <p:nvPicPr>
          <p:cNvPr id="5" name="Picture 4">
            <a:extLst>
              <a:ext uri="{FF2B5EF4-FFF2-40B4-BE49-F238E27FC236}">
                <a16:creationId xmlns:a16="http://schemas.microsoft.com/office/drawing/2014/main" id="{E904DF5D-C461-40C2-AD56-BA82E9A517B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70943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C63-326E-4805-9C98-FDD556B8F1F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228CE53-3B1B-487F-9B90-BF707CBAA33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74ED182-AFC5-4505-8B34-7B45C12CB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5" name="Picture 4">
            <a:extLst>
              <a:ext uri="{FF2B5EF4-FFF2-40B4-BE49-F238E27FC236}">
                <a16:creationId xmlns:a16="http://schemas.microsoft.com/office/drawing/2014/main" id="{84B9F570-2476-4DE0-A3D9-29D50E5A413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39527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6"/>
          <p:cNvPicPr preferRelativeResize="0"/>
          <p:nvPr/>
        </p:nvPicPr>
        <p:blipFill rotWithShape="1">
          <a:blip r:embed="rId3">
            <a:alphaModFix/>
          </a:blip>
          <a:srcRect/>
          <a:stretch/>
        </p:blipFill>
        <p:spPr>
          <a:xfrm>
            <a:off x="6172200" y="2190750"/>
            <a:ext cx="3124200" cy="3048000"/>
          </a:xfrm>
          <a:prstGeom prst="rect">
            <a:avLst/>
          </a:prstGeom>
          <a:noFill/>
          <a:ln>
            <a:noFill/>
          </a:ln>
        </p:spPr>
      </p:pic>
      <p:sp>
        <p:nvSpPr>
          <p:cNvPr id="143" name="Google Shape;143;p6"/>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70C0"/>
              </a:buClr>
              <a:buSzPts val="3200"/>
              <a:buFont typeface="Calibri"/>
              <a:buNone/>
            </a:pPr>
            <a:r>
              <a:rPr lang="en-US">
                <a:solidFill>
                  <a:srgbClr val="0070C0"/>
                </a:solidFill>
              </a:rPr>
              <a:t>Inferential Statistics</a:t>
            </a:r>
            <a:endParaRPr/>
          </a:p>
        </p:txBody>
      </p:sp>
      <p:sp>
        <p:nvSpPr>
          <p:cNvPr id="144" name="Google Shape;144;p6"/>
          <p:cNvSpPr txBox="1">
            <a:spLocks noGrp="1"/>
          </p:cNvSpPr>
          <p:nvPr>
            <p:ph type="body" idx="1"/>
          </p:nvPr>
        </p:nvSpPr>
        <p:spPr>
          <a:xfrm>
            <a:off x="304800" y="819150"/>
            <a:ext cx="8839200" cy="339447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0070C0"/>
              </a:buClr>
              <a:buSzPts val="1800"/>
              <a:buChar char="•"/>
            </a:pPr>
            <a:r>
              <a:rPr lang="en-US" sz="1800" b="1" dirty="0">
                <a:solidFill>
                  <a:srgbClr val="0070C0"/>
                </a:solidFill>
              </a:rPr>
              <a:t>Inferential statistics</a:t>
            </a:r>
            <a:r>
              <a:rPr lang="en-US" sz="1800" dirty="0">
                <a:solidFill>
                  <a:srgbClr val="0070C0"/>
                </a:solidFill>
              </a:rPr>
              <a:t> </a:t>
            </a:r>
            <a:r>
              <a:rPr lang="en-US" sz="1800" dirty="0"/>
              <a:t>are methods for using sample data to make general conclusions (inferences) about populations.  </a:t>
            </a:r>
            <a:endParaRPr dirty="0"/>
          </a:p>
          <a:p>
            <a:pPr marL="342900" lvl="0" indent="-342900" algn="l" rtl="0">
              <a:lnSpc>
                <a:spcPct val="100000"/>
              </a:lnSpc>
              <a:spcBef>
                <a:spcPts val="360"/>
              </a:spcBef>
              <a:spcAft>
                <a:spcPts val="0"/>
              </a:spcAft>
              <a:buClr>
                <a:schemeClr val="dk1"/>
              </a:buClr>
              <a:buSzPts val="1800"/>
              <a:buChar char="•"/>
            </a:pPr>
            <a:r>
              <a:rPr lang="en-US" sz="1800" dirty="0"/>
              <a:t>Because a sample is typically only a part of the whole population, sample data provide only limited information about the population.  As a result, sample statistics are generally imperfect representatives of the corresponding population parameters. </a:t>
            </a:r>
            <a:endParaRPr dirty="0"/>
          </a:p>
          <a:p>
            <a:pPr marL="342900" lvl="0" indent="-139700" algn="l" rtl="0">
              <a:lnSpc>
                <a:spcPct val="100000"/>
              </a:lnSpc>
              <a:spcBef>
                <a:spcPts val="640"/>
              </a:spcBef>
              <a:spcAft>
                <a:spcPts val="0"/>
              </a:spcAft>
              <a:buClr>
                <a:schemeClr val="dk1"/>
              </a:buClr>
              <a:buSzPts val="3200"/>
              <a:buNone/>
            </a:pPr>
            <a:endParaRPr dirty="0"/>
          </a:p>
        </p:txBody>
      </p:sp>
      <p:sp>
        <p:nvSpPr>
          <p:cNvPr id="145" name="Google Shape;145;p6"/>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146" name="Google Shape;146;p6"/>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5</a:t>
            </a:fld>
            <a:endParaRPr/>
          </a:p>
        </p:txBody>
      </p:sp>
      <p:sp>
        <p:nvSpPr>
          <p:cNvPr id="147" name="Google Shape;147;p6"/>
          <p:cNvSpPr txBox="1"/>
          <p:nvPr/>
        </p:nvSpPr>
        <p:spPr>
          <a:xfrm>
            <a:off x="349475" y="2346600"/>
            <a:ext cx="5867400" cy="22755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1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Estimation</a:t>
            </a:r>
            <a:endParaRPr sz="1400" b="0" i="0" u="none" strike="noStrike" cap="none" dirty="0">
              <a:solidFill>
                <a:srgbClr val="000000"/>
              </a:solidFill>
              <a:latin typeface="Arial"/>
              <a:ea typeface="Arial"/>
              <a:cs typeface="Arial"/>
              <a:sym typeface="Arial"/>
            </a:endParaRPr>
          </a:p>
          <a:p>
            <a:pPr marL="742950" marR="0" lvl="1" indent="-285750" algn="l" rtl="0">
              <a:lnSpc>
                <a:spcPct val="110000"/>
              </a:lnSpc>
              <a:spcBef>
                <a:spcPts val="36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e.g., Estimate the population mean weight using the sample mean weight</a:t>
            </a:r>
            <a:endParaRPr sz="1400" b="0" i="0" u="none" strike="noStrike" cap="none" dirty="0">
              <a:solidFill>
                <a:srgbClr val="000000"/>
              </a:solidFill>
              <a:latin typeface="Arial"/>
              <a:ea typeface="Arial"/>
              <a:cs typeface="Arial"/>
              <a:sym typeface="Arial"/>
            </a:endParaRPr>
          </a:p>
          <a:p>
            <a:pPr marL="342900" marR="0" lvl="0" indent="-342900" algn="l" rtl="0">
              <a:lnSpc>
                <a:spcPct val="110000"/>
              </a:lnSpc>
              <a:spcBef>
                <a:spcPts val="36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Hypothesis testing</a:t>
            </a:r>
            <a:endParaRPr sz="1400" b="0" i="0" u="none" strike="noStrike" cap="none" dirty="0">
              <a:solidFill>
                <a:srgbClr val="000000"/>
              </a:solidFill>
              <a:latin typeface="Arial"/>
              <a:ea typeface="Arial"/>
              <a:cs typeface="Arial"/>
              <a:sym typeface="Arial"/>
            </a:endParaRPr>
          </a:p>
          <a:p>
            <a:pPr marL="742950" marR="0" lvl="1" indent="-285750" algn="l" rtl="0">
              <a:lnSpc>
                <a:spcPct val="110000"/>
              </a:lnSpc>
              <a:spcBef>
                <a:spcPts val="36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e.g., Test the claim that the population mean weight is 70 kg</a:t>
            </a:r>
            <a:endParaRPr sz="1400" b="0" i="0" u="none" strike="noStrike" cap="none" dirty="0">
              <a:solidFill>
                <a:srgbClr val="000000"/>
              </a:solidFill>
              <a:latin typeface="Arial"/>
              <a:ea typeface="Arial"/>
              <a:cs typeface="Arial"/>
              <a:sym typeface="Arial"/>
            </a:endParaRPr>
          </a:p>
        </p:txBody>
      </p:sp>
      <p:sp>
        <p:nvSpPr>
          <p:cNvPr id="148" name="Google Shape;148;p6"/>
          <p:cNvSpPr/>
          <p:nvPr/>
        </p:nvSpPr>
        <p:spPr>
          <a:xfrm>
            <a:off x="0" y="4608505"/>
            <a:ext cx="9144000" cy="272895"/>
          </a:xfrm>
          <a:prstGeom prst="rect">
            <a:avLst/>
          </a:prstGeom>
          <a:solidFill>
            <a:srgbClr val="CBDDF7"/>
          </a:solidFill>
          <a:ln>
            <a:noFill/>
          </a:ln>
        </p:spPr>
        <p:txBody>
          <a:bodyPr spcFirstLastPara="1" wrap="square" lIns="90475" tIns="44450" rIns="90475" bIns="4445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1" i="0" u="none" strike="noStrike" cap="none">
                <a:solidFill>
                  <a:srgbClr val="0070C0"/>
                </a:solidFill>
                <a:latin typeface="Libre Baskerville"/>
                <a:ea typeface="Libre Baskerville"/>
                <a:cs typeface="Libre Baskerville"/>
                <a:sym typeface="Libre Baskerville"/>
              </a:rPr>
              <a:t>Inference</a:t>
            </a:r>
            <a:r>
              <a:rPr lang="en-US" sz="1400" b="1" i="0" u="none" strike="noStrike" cap="none">
                <a:solidFill>
                  <a:schemeClr val="dk1"/>
                </a:solidFill>
                <a:latin typeface="Libre Baskerville"/>
                <a:ea typeface="Libre Baskerville"/>
                <a:cs typeface="Libre Baskerville"/>
                <a:sym typeface="Libre Baskerville"/>
              </a:rPr>
              <a:t> is the process of drawing conclusions or making decisions about a </a:t>
            </a:r>
            <a:r>
              <a:rPr lang="en-US" sz="1400" b="1" i="0" u="none" strike="noStrike" cap="none">
                <a:solidFill>
                  <a:srgbClr val="E36C09"/>
                </a:solidFill>
                <a:latin typeface="Libre Baskerville"/>
                <a:ea typeface="Libre Baskerville"/>
                <a:cs typeface="Libre Baskerville"/>
                <a:sym typeface="Libre Baskerville"/>
              </a:rPr>
              <a:t>population</a:t>
            </a:r>
            <a:r>
              <a:rPr lang="en-US" sz="1400" b="1" i="0" u="none" strike="noStrike" cap="none">
                <a:solidFill>
                  <a:schemeClr val="dk1"/>
                </a:solidFill>
                <a:latin typeface="Libre Baskerville"/>
                <a:ea typeface="Libre Baskerville"/>
                <a:cs typeface="Libre Baskerville"/>
                <a:sym typeface="Libre Baskerville"/>
              </a:rPr>
              <a:t> based on </a:t>
            </a:r>
            <a:r>
              <a:rPr lang="en-US" sz="1400" b="1" i="0" u="none" strike="noStrike" cap="none">
                <a:solidFill>
                  <a:srgbClr val="E36C09"/>
                </a:solidFill>
                <a:latin typeface="Libre Baskerville"/>
                <a:ea typeface="Libre Baskerville"/>
                <a:cs typeface="Libre Baskerville"/>
                <a:sym typeface="Libre Baskerville"/>
              </a:rPr>
              <a:t>sample</a:t>
            </a:r>
            <a:r>
              <a:rPr lang="en-US" sz="1400" b="1" i="0" u="none" strike="noStrike" cap="none">
                <a:solidFill>
                  <a:schemeClr val="dk1"/>
                </a:solidFill>
                <a:latin typeface="Libre Baskerville"/>
                <a:ea typeface="Libre Baskerville"/>
                <a:cs typeface="Libre Baskerville"/>
                <a:sym typeface="Libre Baskerville"/>
              </a:rPr>
              <a:t> results</a:t>
            </a:r>
            <a:endParaRPr sz="1400" b="0" i="0" u="none" strike="noStrike" cap="none">
              <a:solidFill>
                <a:srgbClr val="000000"/>
              </a:solidFill>
              <a:latin typeface="Arial"/>
              <a:ea typeface="Arial"/>
              <a:cs typeface="Arial"/>
              <a:sym typeface="Arial"/>
            </a:endParaRPr>
          </a:p>
        </p:txBody>
      </p:sp>
      <p:pic>
        <p:nvPicPr>
          <p:cNvPr id="149" name="Google Shape;149;p6"/>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4F32-2338-4EEF-94AE-62E3CB09A2C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D18274B-595B-4865-A3B8-744806A096C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9157C00-5440-4FA0-B937-0BF9A9C67A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pic>
        <p:nvPicPr>
          <p:cNvPr id="5" name="Picture 4">
            <a:extLst>
              <a:ext uri="{FF2B5EF4-FFF2-40B4-BE49-F238E27FC236}">
                <a16:creationId xmlns:a16="http://schemas.microsoft.com/office/drawing/2014/main" id="{70323700-47EB-4437-B777-F28BAFE52A2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05173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0095e81ede_0_103"/>
          <p:cNvSpPr txBox="1">
            <a:spLocks noGrp="1"/>
          </p:cNvSpPr>
          <p:nvPr>
            <p:ph type="title"/>
          </p:nvPr>
        </p:nvSpPr>
        <p:spPr>
          <a:xfrm>
            <a:off x="457200" y="133350"/>
            <a:ext cx="6225900" cy="460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400"/>
              </a:spcBef>
              <a:spcAft>
                <a:spcPts val="0"/>
              </a:spcAft>
              <a:buClr>
                <a:schemeClr val="dk1"/>
              </a:buClr>
              <a:buSzPts val="1100"/>
              <a:buFont typeface="Arial"/>
              <a:buNone/>
            </a:pPr>
            <a:r>
              <a:rPr lang="en-US" sz="2800" b="1">
                <a:solidFill>
                  <a:srgbClr val="538CD5"/>
                </a:solidFill>
              </a:rPr>
              <a:t>How much Skewness and Kurtosis</a:t>
            </a:r>
            <a:endParaRPr sz="3400">
              <a:solidFill>
                <a:srgbClr val="538CD5"/>
              </a:solidFill>
            </a:endParaRPr>
          </a:p>
        </p:txBody>
      </p:sp>
      <p:sp>
        <p:nvSpPr>
          <p:cNvPr id="467" name="Google Shape;467;g10095e81ede_0_103"/>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51</a:t>
            </a:fld>
            <a:endParaRPr/>
          </a:p>
        </p:txBody>
      </p:sp>
      <p:sp>
        <p:nvSpPr>
          <p:cNvPr id="468" name="Google Shape;468;g10095e81ede_0_103"/>
          <p:cNvSpPr txBox="1"/>
          <p:nvPr/>
        </p:nvSpPr>
        <p:spPr>
          <a:xfrm>
            <a:off x="80075" y="872075"/>
            <a:ext cx="8378100" cy="3826658"/>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4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If the skewness is between -0.5 and 0.5, the data are fairly symmetrical. If the skewness is between -1 and – 0.5 or between 0.5 and 1, the data is moderately skewed.</a:t>
            </a:r>
            <a:endParaRPr sz="2000" b="0" i="0" u="none" strike="noStrike" cap="none" dirty="0">
              <a:solidFill>
                <a:schemeClr val="dk1"/>
              </a:solidFill>
              <a:latin typeface="Calibri"/>
              <a:ea typeface="Calibri"/>
              <a:cs typeface="Calibri"/>
              <a:sym typeface="Calibri"/>
            </a:endParaRPr>
          </a:p>
          <a:p>
            <a:pPr marL="457200" marR="0" lvl="0" indent="0" algn="l" rtl="0">
              <a:lnSpc>
                <a:spcPct val="115000"/>
              </a:lnSpc>
              <a:spcBef>
                <a:spcPts val="40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a:p>
            <a:pPr marL="457200" marR="0" lvl="0" indent="-355600" algn="l" rtl="0">
              <a:lnSpc>
                <a:spcPct val="115000"/>
              </a:lnSpc>
              <a:spcBef>
                <a:spcPts val="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If the skewness is greater than 1or less than -1, the data is highly skewed.</a:t>
            </a:r>
            <a:endParaRPr sz="2000" b="0" i="0" u="none" strike="noStrike" cap="none" dirty="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a:p>
            <a:pPr marL="457200" marR="0" lvl="0" indent="-355600" algn="l" rtl="0">
              <a:lnSpc>
                <a:spcPct val="115000"/>
              </a:lnSpc>
              <a:spcBef>
                <a:spcPts val="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A standard normal distribution has kurtosis of 3 and is recognized as </a:t>
            </a:r>
            <a:r>
              <a:rPr lang="en-US" sz="2000" b="0" i="0" u="none" strike="noStrike" cap="none" dirty="0" err="1">
                <a:solidFill>
                  <a:schemeClr val="dk1"/>
                </a:solidFill>
                <a:latin typeface="Calibri"/>
                <a:ea typeface="Calibri"/>
                <a:cs typeface="Calibri"/>
                <a:sym typeface="Calibri"/>
              </a:rPr>
              <a:t>mesokurtic</a:t>
            </a:r>
            <a:r>
              <a:rPr lang="en-US" sz="2000" b="0" i="0" u="none" strike="noStrike" cap="none" dirty="0">
                <a:solidFill>
                  <a:schemeClr val="dk1"/>
                </a:solidFill>
                <a:latin typeface="Calibri"/>
                <a:ea typeface="Calibri"/>
                <a:cs typeface="Calibri"/>
                <a:sym typeface="Calibri"/>
              </a:rPr>
              <a:t>. An increased kurtosis (&gt;3) can be visualized as a thin “bell” with a high peak whereas a decreased kurtosis corresponds to a broadening of the peak and “thickening” of the tails.</a:t>
            </a:r>
            <a:endParaRPr sz="3000" b="0" i="0" u="none" strike="noStrike" cap="none" dirty="0">
              <a:solidFill>
                <a:schemeClr val="dk1"/>
              </a:solidFill>
              <a:latin typeface="Calibri"/>
              <a:ea typeface="Calibri"/>
              <a:cs typeface="Calibri"/>
              <a:sym typeface="Calibri"/>
            </a:endParaRPr>
          </a:p>
        </p:txBody>
      </p:sp>
      <p:pic>
        <p:nvPicPr>
          <p:cNvPr id="469" name="Google Shape;469;g10095e81ede_0_103"/>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C464-B784-4CC2-BCD2-F3CE10DC0AF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84CCAC1-4CD3-42F1-9957-3115653C656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DAFC51F-037D-4A43-85F8-8465F91CD0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pic>
        <p:nvPicPr>
          <p:cNvPr id="5" name="Picture 4">
            <a:extLst>
              <a:ext uri="{FF2B5EF4-FFF2-40B4-BE49-F238E27FC236}">
                <a16:creationId xmlns:a16="http://schemas.microsoft.com/office/drawing/2014/main" id="{16982AF5-69BB-49DE-A0CC-D751E344D3A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66744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6DBAD-E3AD-4508-80BE-C7B990007EA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29FF132-2D66-47AF-A389-5DB1D2B4213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FFCC4BF-C415-439C-9FC7-06FF000038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pic>
        <p:nvPicPr>
          <p:cNvPr id="6" name="Picture 5">
            <a:extLst>
              <a:ext uri="{FF2B5EF4-FFF2-40B4-BE49-F238E27FC236}">
                <a16:creationId xmlns:a16="http://schemas.microsoft.com/office/drawing/2014/main" id="{315EB8BD-556D-4079-86FD-67AF3B08A37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21681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10095e81ede_0_110"/>
          <p:cNvSpPr txBox="1">
            <a:spLocks noGrp="1"/>
          </p:cNvSpPr>
          <p:nvPr>
            <p:ph type="title"/>
          </p:nvPr>
        </p:nvSpPr>
        <p:spPr>
          <a:xfrm>
            <a:off x="457200" y="133350"/>
            <a:ext cx="6225900" cy="460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400"/>
              </a:spcBef>
              <a:spcAft>
                <a:spcPts val="0"/>
              </a:spcAft>
              <a:buClr>
                <a:schemeClr val="dk1"/>
              </a:buClr>
              <a:buSzPts val="1100"/>
              <a:buFont typeface="Arial"/>
              <a:buNone/>
            </a:pPr>
            <a:r>
              <a:rPr lang="en-US" sz="2100" b="1">
                <a:solidFill>
                  <a:srgbClr val="538CD5"/>
                </a:solidFill>
              </a:rPr>
              <a:t>Which is Best—the Mean, Median, or Mode?</a:t>
            </a:r>
            <a:endParaRPr sz="4000">
              <a:solidFill>
                <a:srgbClr val="538CD5"/>
              </a:solidFill>
            </a:endParaRPr>
          </a:p>
        </p:txBody>
      </p:sp>
      <p:sp>
        <p:nvSpPr>
          <p:cNvPr id="491" name="Google Shape;491;g10095e81ede_0_110"/>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54</a:t>
            </a:fld>
            <a:endParaRPr/>
          </a:p>
        </p:txBody>
      </p:sp>
      <p:sp>
        <p:nvSpPr>
          <p:cNvPr id="492" name="Google Shape;492;g10095e81ede_0_110"/>
          <p:cNvSpPr txBox="1"/>
          <p:nvPr/>
        </p:nvSpPr>
        <p:spPr>
          <a:xfrm>
            <a:off x="80075" y="872075"/>
            <a:ext cx="8378100" cy="361378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400"/>
              </a:spcBef>
              <a:spcAft>
                <a:spcPts val="0"/>
              </a:spcAft>
              <a:buClr>
                <a:srgbClr val="000000"/>
              </a:buClr>
              <a:buSzPts val="2000"/>
              <a:buFont typeface="Arial"/>
              <a:buNone/>
            </a:pPr>
            <a:endParaRPr sz="2000" b="1" i="0" u="none" strike="noStrike" cap="none" dirty="0">
              <a:solidFill>
                <a:schemeClr val="dk1"/>
              </a:solidFill>
              <a:latin typeface="Calibri"/>
              <a:ea typeface="Calibri"/>
              <a:cs typeface="Calibri"/>
              <a:sym typeface="Calibri"/>
            </a:endParaRPr>
          </a:p>
          <a:p>
            <a:pPr marL="457200" marR="0" lvl="0" indent="-355600" algn="l" rtl="0">
              <a:lnSpc>
                <a:spcPct val="115000"/>
              </a:lnSpc>
              <a:spcBef>
                <a:spcPts val="5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When you have a symmetrical distribution for continuous data, the mean, median, and mode are equal. In this case, analysts tend to use the mean because it includes all of the data in the calculations. However, if you have a skewed distribution, the median is often the best measure of central tendency.</a:t>
            </a:r>
            <a:endParaRPr sz="2000" b="0" i="0" u="none" strike="noStrike" cap="none" dirty="0">
              <a:solidFill>
                <a:schemeClr val="dk1"/>
              </a:solidFill>
              <a:latin typeface="Calibri"/>
              <a:ea typeface="Calibri"/>
              <a:cs typeface="Calibri"/>
              <a:sym typeface="Calibri"/>
            </a:endParaRPr>
          </a:p>
          <a:p>
            <a:pPr marL="457200" marR="0" lvl="0" indent="0" algn="l" rtl="0">
              <a:lnSpc>
                <a:spcPct val="115000"/>
              </a:lnSpc>
              <a:spcBef>
                <a:spcPts val="50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457200" marR="0" lvl="0" indent="-355600" algn="l" rtl="0">
              <a:lnSpc>
                <a:spcPct val="115000"/>
              </a:lnSpc>
              <a:spcBef>
                <a:spcPts val="5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When you have categorical or discrete data, the median or mode is usually the best choice. For categorical data, you have to use the mode.</a:t>
            </a:r>
            <a:endParaRPr sz="2500" b="0" i="0" u="none" strike="noStrike" cap="none" dirty="0">
              <a:solidFill>
                <a:schemeClr val="dk1"/>
              </a:solidFill>
              <a:latin typeface="Calibri"/>
              <a:ea typeface="Calibri"/>
              <a:cs typeface="Calibri"/>
              <a:sym typeface="Calibri"/>
            </a:endParaRPr>
          </a:p>
        </p:txBody>
      </p:sp>
      <p:pic>
        <p:nvPicPr>
          <p:cNvPr id="493" name="Google Shape;493;g10095e81ede_0_110"/>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0095e81ede_0_154"/>
          <p:cNvSpPr txBox="1">
            <a:spLocks noGrp="1"/>
          </p:cNvSpPr>
          <p:nvPr>
            <p:ph type="title"/>
          </p:nvPr>
        </p:nvSpPr>
        <p:spPr>
          <a:xfrm>
            <a:off x="97875" y="8250"/>
            <a:ext cx="6867600" cy="677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sz="2800" dirty="0">
                <a:solidFill>
                  <a:srgbClr val="538CD5"/>
                </a:solidFill>
              </a:rPr>
              <a:t>Correcting Distortion in Normal Distribution</a:t>
            </a:r>
            <a:endParaRPr sz="2800" dirty="0">
              <a:solidFill>
                <a:srgbClr val="538CD5"/>
              </a:solidFill>
            </a:endParaRPr>
          </a:p>
        </p:txBody>
      </p:sp>
      <p:sp>
        <p:nvSpPr>
          <p:cNvPr id="499" name="Google Shape;499;g10095e81ede_0_154"/>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55</a:t>
            </a:fld>
            <a:endParaRPr/>
          </a:p>
        </p:txBody>
      </p:sp>
      <p:sp>
        <p:nvSpPr>
          <p:cNvPr id="500" name="Google Shape;500;g10095e81ede_0_154"/>
          <p:cNvSpPr txBox="1"/>
          <p:nvPr/>
        </p:nvSpPr>
        <p:spPr>
          <a:xfrm>
            <a:off x="97875" y="845375"/>
            <a:ext cx="8738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292929"/>
                </a:solidFill>
                <a:latin typeface="Georgia"/>
                <a:ea typeface="Georgia"/>
                <a:cs typeface="Georgia"/>
                <a:sym typeface="Georgia"/>
              </a:rPr>
              <a:t>Transformation is nothing but taking a mathematical function and applying it to the data</a:t>
            </a:r>
            <a:r>
              <a:rPr lang="en-US" sz="1600" b="0" i="0" u="none" strike="noStrike" cap="none">
                <a:solidFill>
                  <a:srgbClr val="292929"/>
                </a:solidFill>
                <a:highlight>
                  <a:srgbClr val="FFFFFF"/>
                </a:highlight>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p:txBody>
      </p:sp>
      <p:sp>
        <p:nvSpPr>
          <p:cNvPr id="501" name="Google Shape;501;g10095e81ede_0_154"/>
          <p:cNvSpPr txBox="1"/>
          <p:nvPr/>
        </p:nvSpPr>
        <p:spPr>
          <a:xfrm>
            <a:off x="7075" y="464375"/>
            <a:ext cx="8662800" cy="4502869"/>
          </a:xfrm>
          <a:prstGeom prst="rect">
            <a:avLst/>
          </a:prstGeom>
          <a:noFill/>
          <a:ln>
            <a:noFill/>
          </a:ln>
        </p:spPr>
        <p:txBody>
          <a:bodyPr spcFirstLastPara="1" wrap="square" lIns="91425" tIns="91425" rIns="91425" bIns="91425" anchor="t" anchorCtr="0">
            <a:spAutoFit/>
          </a:bodyPr>
          <a:lstStyle/>
          <a:p>
            <a:pPr marL="457200" marR="0" lvl="0" indent="0" algn="l" rtl="0">
              <a:lnSpc>
                <a:spcPct val="218181"/>
              </a:lnSpc>
              <a:spcBef>
                <a:spcPts val="1400"/>
              </a:spcBef>
              <a:spcAft>
                <a:spcPts val="0"/>
              </a:spcAft>
              <a:buClr>
                <a:srgbClr val="000000"/>
              </a:buClr>
              <a:buSzPts val="1600"/>
              <a:buFont typeface="Arial"/>
              <a:buNone/>
            </a:pPr>
            <a:endParaRPr sz="1600" b="0" i="0" u="none" strike="noStrike" cap="none" dirty="0">
              <a:solidFill>
                <a:srgbClr val="292929"/>
              </a:solidFill>
              <a:latin typeface="Georgia"/>
              <a:ea typeface="Georgia"/>
              <a:cs typeface="Georgia"/>
              <a:sym typeface="Georgia"/>
            </a:endParaRPr>
          </a:p>
          <a:p>
            <a:pPr marL="0" marR="0" lvl="0" indent="0" algn="l" rtl="0">
              <a:lnSpc>
                <a:spcPct val="218181"/>
              </a:lnSpc>
              <a:spcBef>
                <a:spcPts val="1400"/>
              </a:spcBef>
              <a:spcAft>
                <a:spcPts val="0"/>
              </a:spcAft>
              <a:buClr>
                <a:srgbClr val="000000"/>
              </a:buClr>
              <a:buSzPts val="1600"/>
              <a:buFont typeface="Arial"/>
              <a:buNone/>
            </a:pPr>
            <a:r>
              <a:rPr lang="en-US" sz="1600" b="0" i="0" u="none" strike="noStrike" cap="none" dirty="0">
                <a:solidFill>
                  <a:srgbClr val="292929"/>
                </a:solidFill>
                <a:latin typeface="Georgia"/>
                <a:ea typeface="Georgia"/>
                <a:cs typeface="Georgia"/>
                <a:sym typeface="Georgia"/>
              </a:rPr>
              <a:t>         Log Transformation  [</a:t>
            </a:r>
            <a:r>
              <a:rPr lang="en-US" sz="1600" b="0" i="0" u="none" strike="noStrike" cap="none" dirty="0">
                <a:solidFill>
                  <a:srgbClr val="C00000"/>
                </a:solidFill>
                <a:latin typeface="Georgia"/>
                <a:ea typeface="Georgia"/>
                <a:cs typeface="Georgia"/>
                <a:sym typeface="Georgia"/>
              </a:rPr>
              <a:t>Each data point is replaced with log(x) to obtain ND</a:t>
            </a:r>
            <a:r>
              <a:rPr lang="en-US" sz="1600" b="0" i="0" u="none" strike="noStrike" cap="none" dirty="0">
                <a:solidFill>
                  <a:srgbClr val="292929"/>
                </a:solidFill>
                <a:latin typeface="Georgia"/>
                <a:ea typeface="Georgia"/>
                <a:cs typeface="Georgia"/>
                <a:sym typeface="Georgia"/>
              </a:rPr>
              <a:t>]</a:t>
            </a:r>
            <a:endParaRPr sz="1600" b="0" i="0" u="none" strike="noStrike" cap="none" dirty="0">
              <a:solidFill>
                <a:srgbClr val="292929"/>
              </a:solidFill>
              <a:latin typeface="Georgia"/>
              <a:ea typeface="Georgia"/>
              <a:cs typeface="Georgia"/>
              <a:sym typeface="Georgia"/>
            </a:endParaRPr>
          </a:p>
          <a:p>
            <a:pPr marL="457200" marR="0" lvl="0" indent="0" algn="l" rtl="0">
              <a:lnSpc>
                <a:spcPct val="218181"/>
              </a:lnSpc>
              <a:spcBef>
                <a:spcPts val="0"/>
              </a:spcBef>
              <a:spcAft>
                <a:spcPts val="0"/>
              </a:spcAft>
              <a:buClr>
                <a:srgbClr val="000000"/>
              </a:buClr>
              <a:buSzPts val="1600"/>
              <a:buFont typeface="Arial"/>
              <a:buNone/>
            </a:pPr>
            <a:r>
              <a:rPr lang="en-US" sz="1600" b="0" i="0" u="none" strike="noStrike" cap="none" dirty="0">
                <a:solidFill>
                  <a:srgbClr val="292929"/>
                </a:solidFill>
                <a:latin typeface="Georgia"/>
                <a:ea typeface="Georgia"/>
                <a:cs typeface="Georgia"/>
                <a:sym typeface="Georgia"/>
              </a:rPr>
              <a:t>Square-Root Transformation    [</a:t>
            </a:r>
            <a:r>
              <a:rPr lang="en-US" sz="1600" b="0" i="0" u="none" strike="noStrike" cap="none" dirty="0">
                <a:solidFill>
                  <a:srgbClr val="C00000"/>
                </a:solidFill>
                <a:latin typeface="Georgia"/>
                <a:ea typeface="Georgia"/>
                <a:cs typeface="Georgia"/>
                <a:sym typeface="Georgia"/>
              </a:rPr>
              <a:t>Each data point is replaced by its square root</a:t>
            </a:r>
            <a:r>
              <a:rPr lang="en-US" sz="1600" b="0" i="0" u="none" strike="noStrike" cap="none" dirty="0">
                <a:solidFill>
                  <a:srgbClr val="292929"/>
                </a:solidFill>
                <a:latin typeface="Georgia"/>
                <a:ea typeface="Georgia"/>
                <a:cs typeface="Georgia"/>
                <a:sym typeface="Georgia"/>
              </a:rPr>
              <a:t>]</a:t>
            </a:r>
            <a:endParaRPr sz="1600" b="0" i="0" u="none" strike="noStrike" cap="none" dirty="0">
              <a:solidFill>
                <a:srgbClr val="292929"/>
              </a:solidFill>
              <a:latin typeface="Georgia"/>
              <a:ea typeface="Georgia"/>
              <a:cs typeface="Georgia"/>
              <a:sym typeface="Georgia"/>
            </a:endParaRPr>
          </a:p>
          <a:p>
            <a:pPr marL="457200" marR="0" lvl="0" indent="0" algn="l" rtl="0">
              <a:lnSpc>
                <a:spcPct val="218181"/>
              </a:lnSpc>
              <a:spcBef>
                <a:spcPts val="0"/>
              </a:spcBef>
              <a:spcAft>
                <a:spcPts val="0"/>
              </a:spcAft>
              <a:buClr>
                <a:srgbClr val="000000"/>
              </a:buClr>
              <a:buSzPts val="1600"/>
              <a:buFont typeface="Arial"/>
              <a:buNone/>
            </a:pPr>
            <a:r>
              <a:rPr lang="en-US" sz="1600" b="0" i="0" u="none" strike="noStrike" cap="none" dirty="0">
                <a:solidFill>
                  <a:srgbClr val="292929"/>
                </a:solidFill>
                <a:latin typeface="Georgia"/>
                <a:ea typeface="Georgia"/>
                <a:cs typeface="Georgia"/>
                <a:sym typeface="Georgia"/>
              </a:rPr>
              <a:t>Reciprocal Transformation        [ </a:t>
            </a:r>
            <a:r>
              <a:rPr lang="en-US" sz="1600" b="0" i="0" u="none" strike="noStrike" cap="none" dirty="0">
                <a:solidFill>
                  <a:srgbClr val="C00000"/>
                </a:solidFill>
                <a:latin typeface="Georgia"/>
                <a:ea typeface="Georgia"/>
                <a:cs typeface="Georgia"/>
                <a:sym typeface="Georgia"/>
              </a:rPr>
              <a:t>It takes the inverse of x </a:t>
            </a:r>
            <a:r>
              <a:rPr lang="en-US" sz="1600" b="0" i="0" u="none" strike="noStrike" cap="none" dirty="0" err="1">
                <a:solidFill>
                  <a:srgbClr val="C00000"/>
                </a:solidFill>
                <a:latin typeface="Georgia"/>
                <a:ea typeface="Georgia"/>
                <a:cs typeface="Georgia"/>
                <a:sym typeface="Georgia"/>
              </a:rPr>
              <a:t>ie</a:t>
            </a:r>
            <a:r>
              <a:rPr lang="en-US" sz="1600" b="0" i="0" u="none" strike="noStrike" cap="none" dirty="0">
                <a:solidFill>
                  <a:srgbClr val="C00000"/>
                </a:solidFill>
                <a:latin typeface="Georgia"/>
                <a:ea typeface="Georgia"/>
                <a:cs typeface="Georgia"/>
                <a:sym typeface="Georgia"/>
              </a:rPr>
              <a:t>., 1/x</a:t>
            </a:r>
            <a:r>
              <a:rPr lang="en-US" sz="1600" b="0" i="0" u="none" strike="noStrike" cap="none" dirty="0">
                <a:solidFill>
                  <a:srgbClr val="292929"/>
                </a:solidFill>
                <a:latin typeface="Georgia"/>
                <a:ea typeface="Georgia"/>
                <a:cs typeface="Georgia"/>
                <a:sym typeface="Georgia"/>
              </a:rPr>
              <a:t>]</a:t>
            </a:r>
            <a:endParaRPr sz="1400" b="0" i="0" u="none" strike="noStrike" cap="none" dirty="0">
              <a:solidFill>
                <a:srgbClr val="000000"/>
              </a:solidFill>
              <a:latin typeface="Arial"/>
              <a:ea typeface="Arial"/>
              <a:cs typeface="Arial"/>
              <a:sym typeface="Arial"/>
            </a:endParaRPr>
          </a:p>
          <a:p>
            <a:pPr marL="457200" marR="0" lvl="0" indent="0" algn="l" rtl="0">
              <a:lnSpc>
                <a:spcPct val="218181"/>
              </a:lnSpc>
              <a:spcBef>
                <a:spcPts val="0"/>
              </a:spcBef>
              <a:spcAft>
                <a:spcPts val="0"/>
              </a:spcAft>
              <a:buClr>
                <a:srgbClr val="000000"/>
              </a:buClr>
              <a:buSzPts val="1600"/>
              <a:buFont typeface="Arial"/>
              <a:buNone/>
            </a:pPr>
            <a:r>
              <a:rPr lang="en-US" sz="1600" b="0" i="0" u="none" strike="noStrike" cap="none" dirty="0">
                <a:solidFill>
                  <a:srgbClr val="292929"/>
                </a:solidFill>
                <a:latin typeface="Georgia"/>
                <a:ea typeface="Georgia"/>
                <a:cs typeface="Georgia"/>
                <a:sym typeface="Georgia"/>
              </a:rPr>
              <a:t>Box-Cox Transformation    [</a:t>
            </a:r>
            <a:r>
              <a:rPr lang="en-US" sz="1600" b="0" i="0" u="none" strike="noStrike" cap="none" dirty="0">
                <a:solidFill>
                  <a:srgbClr val="C00000"/>
                </a:solidFill>
                <a:latin typeface="Georgia"/>
                <a:ea typeface="Georgia"/>
                <a:cs typeface="Georgia"/>
                <a:sym typeface="Georgia"/>
              </a:rPr>
              <a:t>Transformation of non-normal dependent variables to normal shape]</a:t>
            </a:r>
            <a:endParaRPr sz="1400" b="0" i="0" u="none" strike="noStrike" cap="none" dirty="0">
              <a:solidFill>
                <a:srgbClr val="000000"/>
              </a:solidFill>
              <a:latin typeface="Arial"/>
              <a:ea typeface="Arial"/>
              <a:cs typeface="Arial"/>
              <a:sym typeface="Arial"/>
            </a:endParaRPr>
          </a:p>
          <a:p>
            <a:pPr marL="419100" marR="0" lvl="0" indent="0" algn="l" rtl="0">
              <a:lnSpc>
                <a:spcPct val="150000"/>
              </a:lnSpc>
              <a:spcBef>
                <a:spcPts val="0"/>
              </a:spcBef>
              <a:spcAft>
                <a:spcPts val="0"/>
              </a:spcAft>
              <a:buClr>
                <a:srgbClr val="000000"/>
              </a:buClr>
              <a:buSzPts val="1600"/>
              <a:buFont typeface="Arial"/>
              <a:buNone/>
            </a:pPr>
            <a:r>
              <a:rPr lang="en-US" sz="1600" b="1" i="0" u="none" strike="noStrike" cap="none" dirty="0">
                <a:solidFill>
                  <a:schemeClr val="dk1"/>
                </a:solidFill>
                <a:latin typeface="Georgia"/>
                <a:ea typeface="Georgia"/>
                <a:cs typeface="Georgia"/>
                <a:sym typeface="Georgia"/>
              </a:rPr>
              <a:t>Reason: </a:t>
            </a:r>
            <a:r>
              <a:rPr lang="en-US" sz="1600" b="0" i="0" u="none" strike="noStrike" cap="none" dirty="0">
                <a:solidFill>
                  <a:srgbClr val="292929"/>
                </a:solidFill>
                <a:latin typeface="Georgia"/>
                <a:ea typeface="Georgia"/>
                <a:cs typeface="Georgia"/>
                <a:sym typeface="Georgia"/>
              </a:rPr>
              <a:t>To transform the data to either reduce the skewness or to normalize the data or  simply make the data easier to understand.</a:t>
            </a:r>
            <a:endParaRPr sz="1600" b="0" i="0" u="none" strike="noStrike" cap="none" dirty="0">
              <a:solidFill>
                <a:srgbClr val="292929"/>
              </a:solidFill>
              <a:latin typeface="Georgia"/>
              <a:ea typeface="Georgia"/>
              <a:cs typeface="Georgia"/>
              <a:sym typeface="Georgia"/>
            </a:endParaRPr>
          </a:p>
        </p:txBody>
      </p:sp>
      <p:pic>
        <p:nvPicPr>
          <p:cNvPr id="502" name="Google Shape;502;g10095e81ede_0_154"/>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8"/>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solidFill>
                  <a:srgbClr val="538CD5"/>
                </a:solidFill>
              </a:rPr>
              <a:t>Outliers</a:t>
            </a:r>
            <a:endParaRPr>
              <a:solidFill>
                <a:srgbClr val="538CD5"/>
              </a:solidFill>
            </a:endParaRPr>
          </a:p>
        </p:txBody>
      </p:sp>
      <p:sp>
        <p:nvSpPr>
          <p:cNvPr id="508" name="Google Shape;508;p38"/>
          <p:cNvSpPr txBox="1">
            <a:spLocks noGrp="1"/>
          </p:cNvSpPr>
          <p:nvPr>
            <p:ph type="body" idx="1"/>
          </p:nvPr>
        </p:nvSpPr>
        <p:spPr>
          <a:xfrm>
            <a:off x="288225" y="934375"/>
            <a:ext cx="4721700" cy="36984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960"/>
              <a:buNone/>
            </a:pPr>
            <a:r>
              <a:rPr lang="en-US" sz="2460" dirty="0"/>
              <a:t>An outlier is an observation point that is distant from other observations. An outlier may be due to variability in the measurement or it may indicate experimental error; the latter are sometimes excluded from the data set</a:t>
            </a:r>
            <a:r>
              <a:rPr lang="en-US" sz="2660" dirty="0"/>
              <a:t>.</a:t>
            </a:r>
            <a:endParaRPr sz="2660" dirty="0"/>
          </a:p>
          <a:p>
            <a:pPr marL="0" lvl="0" indent="0" algn="l" rtl="0">
              <a:lnSpc>
                <a:spcPct val="90000"/>
              </a:lnSpc>
              <a:spcBef>
                <a:spcPts val="0"/>
              </a:spcBef>
              <a:spcAft>
                <a:spcPts val="0"/>
              </a:spcAft>
              <a:buClr>
                <a:schemeClr val="dk1"/>
              </a:buClr>
              <a:buSzPts val="2960"/>
              <a:buNone/>
            </a:pPr>
            <a:endParaRPr sz="2660" dirty="0"/>
          </a:p>
          <a:p>
            <a:pPr marL="0" lvl="0" indent="0" algn="l" rtl="0">
              <a:lnSpc>
                <a:spcPct val="90000"/>
              </a:lnSpc>
              <a:spcBef>
                <a:spcPts val="0"/>
              </a:spcBef>
              <a:spcAft>
                <a:spcPts val="0"/>
              </a:spcAft>
              <a:buClr>
                <a:schemeClr val="dk1"/>
              </a:buClr>
              <a:buSzPts val="2960"/>
              <a:buNone/>
            </a:pPr>
            <a:r>
              <a:rPr lang="en-US" sz="2660" dirty="0"/>
              <a:t>https://tribe.datamites.com/posts/outliers</a:t>
            </a:r>
            <a:endParaRPr sz="2660" dirty="0"/>
          </a:p>
        </p:txBody>
      </p:sp>
      <p:pic>
        <p:nvPicPr>
          <p:cNvPr id="509" name="Google Shape;509;p38" descr="http://mathworld.wolfram.com/images/eps-gif/OutlierScatterplot_1000.gif"/>
          <p:cNvPicPr preferRelativeResize="0"/>
          <p:nvPr/>
        </p:nvPicPr>
        <p:blipFill rotWithShape="1">
          <a:blip r:embed="rId3">
            <a:alphaModFix/>
          </a:blip>
          <a:srcRect/>
          <a:stretch/>
        </p:blipFill>
        <p:spPr>
          <a:xfrm>
            <a:off x="5138530" y="1369219"/>
            <a:ext cx="3798182" cy="2345325"/>
          </a:xfrm>
          <a:prstGeom prst="rect">
            <a:avLst/>
          </a:prstGeom>
          <a:noFill/>
          <a:ln>
            <a:noFill/>
          </a:ln>
        </p:spPr>
      </p:pic>
      <p:sp>
        <p:nvSpPr>
          <p:cNvPr id="510" name="Google Shape;510;p38"/>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56</a:t>
            </a:fld>
            <a:endParaRPr/>
          </a:p>
        </p:txBody>
      </p:sp>
      <p:pic>
        <p:nvPicPr>
          <p:cNvPr id="511" name="Google Shape;511;p38"/>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AA59-B9CE-4F29-B9F2-684438506F1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CC1DEC4-6DE3-4AFE-BA5F-C770AA0951B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6558974-CA4C-45AE-91E6-9AA46C552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pic>
        <p:nvPicPr>
          <p:cNvPr id="5" name="Picture 4">
            <a:extLst>
              <a:ext uri="{FF2B5EF4-FFF2-40B4-BE49-F238E27FC236}">
                <a16:creationId xmlns:a16="http://schemas.microsoft.com/office/drawing/2014/main" id="{135F4808-CD86-4580-95FF-5756D74FFCFC}"/>
              </a:ext>
            </a:extLst>
          </p:cNvPr>
          <p:cNvPicPr>
            <a:picLocks noChangeAspect="1"/>
          </p:cNvPicPr>
          <p:nvPr/>
        </p:nvPicPr>
        <p:blipFill>
          <a:blip r:embed="rId2"/>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F215AE9C-ECD1-439E-ACDA-B04F98434AAD}"/>
              </a:ext>
            </a:extLst>
          </p:cNvPr>
          <p:cNvSpPr txBox="1"/>
          <p:nvPr/>
        </p:nvSpPr>
        <p:spPr>
          <a:xfrm>
            <a:off x="-71437" y="-62717"/>
            <a:ext cx="9286874" cy="523220"/>
          </a:xfrm>
          <a:prstGeom prst="rect">
            <a:avLst/>
          </a:prstGeom>
          <a:noFill/>
        </p:spPr>
        <p:txBody>
          <a:bodyPr wrap="square" rtlCol="0">
            <a:spAutoFit/>
          </a:bodyPr>
          <a:lstStyle/>
          <a:p>
            <a:r>
              <a:rPr lang="en-US" dirty="0"/>
              <a:t>Whenever our population distribution does not follow normal distribution then we have to use Central Limit Theorem</a:t>
            </a:r>
          </a:p>
          <a:p>
            <a:endParaRPr lang="en-IN" dirty="0"/>
          </a:p>
        </p:txBody>
      </p:sp>
    </p:spTree>
    <p:extLst>
      <p:ext uri="{BB962C8B-B14F-4D97-AF65-F5344CB8AC3E}">
        <p14:creationId xmlns:p14="http://schemas.microsoft.com/office/powerpoint/2010/main" val="4201100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FF18-BDDA-4D76-9513-0B40B322641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F42B369-3A4A-4BC9-B0B2-DB2B99D0A8A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91737F1-A8F9-44E6-9DA9-741977EBA9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pic>
        <p:nvPicPr>
          <p:cNvPr id="5" name="Picture 4">
            <a:extLst>
              <a:ext uri="{FF2B5EF4-FFF2-40B4-BE49-F238E27FC236}">
                <a16:creationId xmlns:a16="http://schemas.microsoft.com/office/drawing/2014/main" id="{955616B2-1288-469A-BB95-5D23C0F709C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80433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37F8-5DDF-4FAB-B95B-F853CD04128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049B3BD-5A4B-449F-AD72-1EE5CCDCB3A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B643B94-2750-40DD-958D-2C51AE037B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pic>
        <p:nvPicPr>
          <p:cNvPr id="5" name="Picture 4">
            <a:extLst>
              <a:ext uri="{FF2B5EF4-FFF2-40B4-BE49-F238E27FC236}">
                <a16:creationId xmlns:a16="http://schemas.microsoft.com/office/drawing/2014/main" id="{EA493C84-EDD6-490F-9273-5D2E23DB1D6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14624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950F-B65D-487F-916E-B1119F8F9AC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9340BC8-3F04-457B-BFFC-4CC2EF707452}"/>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5454DA3-1955-45E3-8795-A023999547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FF7910BA-6085-4AA7-A9A1-AEF58A37F6E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84374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4014-5EA3-40CD-A88B-10F74255A13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E5ACC4C-4B91-43FF-B62A-0C3B8C48199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4A2F5A2-8F97-4D95-9971-AA877D6ED0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pic>
        <p:nvPicPr>
          <p:cNvPr id="5" name="Picture 4">
            <a:extLst>
              <a:ext uri="{FF2B5EF4-FFF2-40B4-BE49-F238E27FC236}">
                <a16:creationId xmlns:a16="http://schemas.microsoft.com/office/drawing/2014/main" id="{358DFEAB-807B-4702-A770-9698BA53416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249726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80AB9A-9A34-47D9-9AC9-4D604910B1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
        <p:nvSpPr>
          <p:cNvPr id="5" name="TextBox 4">
            <a:extLst>
              <a:ext uri="{FF2B5EF4-FFF2-40B4-BE49-F238E27FC236}">
                <a16:creationId xmlns:a16="http://schemas.microsoft.com/office/drawing/2014/main" id="{74ED06CB-DD8B-46F3-AF68-8566D563835B}"/>
              </a:ext>
            </a:extLst>
          </p:cNvPr>
          <p:cNvSpPr txBox="1"/>
          <p:nvPr/>
        </p:nvSpPr>
        <p:spPr>
          <a:xfrm>
            <a:off x="78580" y="764381"/>
            <a:ext cx="8722519" cy="3631763"/>
          </a:xfrm>
          <a:prstGeom prst="rect">
            <a:avLst/>
          </a:prstGeom>
          <a:noFill/>
        </p:spPr>
        <p:txBody>
          <a:bodyPr wrap="square" rtlCol="0">
            <a:spAutoFit/>
          </a:bodyPr>
          <a:lstStyle/>
          <a:p>
            <a:r>
              <a:rPr lang="en-US" sz="2000" b="1" dirty="0"/>
              <a:t>Why do we need to do standard normal Distribution </a:t>
            </a:r>
          </a:p>
          <a:p>
            <a:r>
              <a:rPr lang="en-US" dirty="0"/>
              <a:t>-&gt; The </a:t>
            </a:r>
            <a:r>
              <a:rPr lang="en-US" b="1" dirty="0"/>
              <a:t>Standard Normal Distribution</a:t>
            </a:r>
            <a:r>
              <a:rPr lang="en-US" dirty="0"/>
              <a:t> is crucial in statistics because it simplifies calculations, helps compare different datasets, and is the foundation for many statistical methods.</a:t>
            </a:r>
          </a:p>
          <a:p>
            <a:endParaRPr lang="en-US" dirty="0"/>
          </a:p>
          <a:p>
            <a:r>
              <a:rPr lang="en-IN" b="1" dirty="0"/>
              <a:t>1. Simplifies Complex Data</a:t>
            </a:r>
          </a:p>
          <a:p>
            <a:r>
              <a:rPr lang="en-IN" dirty="0"/>
              <a:t>Many real-world datasets follow a </a:t>
            </a:r>
            <a:r>
              <a:rPr lang="en-IN" b="1" dirty="0"/>
              <a:t>normal distribution</a:t>
            </a:r>
            <a:r>
              <a:rPr lang="en-IN" dirty="0"/>
              <a:t> (bell-shaped curve). However, these datasets may have different </a:t>
            </a:r>
            <a:r>
              <a:rPr lang="en-IN" b="1" dirty="0"/>
              <a:t>means (µ) and standard deviations (</a:t>
            </a:r>
            <a:r>
              <a:rPr lang="el-GR" b="1" dirty="0"/>
              <a:t>σ)</a:t>
            </a:r>
            <a:r>
              <a:rPr lang="el-GR" dirty="0"/>
              <a:t>.</a:t>
            </a:r>
            <a:endParaRPr lang="en-US" dirty="0"/>
          </a:p>
          <a:p>
            <a:endParaRPr lang="el-GR" dirty="0"/>
          </a:p>
          <a:p>
            <a:r>
              <a:rPr lang="en-IN" dirty="0"/>
              <a:t>Standardizing them using the </a:t>
            </a:r>
            <a:r>
              <a:rPr lang="en-IN" b="1" dirty="0"/>
              <a:t>Z-score formula</a:t>
            </a:r>
            <a:r>
              <a:rPr lang="en-IN" dirty="0"/>
              <a:t>:</a:t>
            </a:r>
          </a:p>
          <a:p>
            <a:endParaRPr lang="en-IN" dirty="0"/>
          </a:p>
          <a:p>
            <a:r>
              <a:rPr lang="en-IN" dirty="0"/>
              <a:t>Z = X − </a:t>
            </a:r>
            <a:r>
              <a:rPr lang="el-GR" dirty="0"/>
              <a:t>μ</a:t>
            </a:r>
            <a:r>
              <a:rPr lang="en-US" dirty="0"/>
              <a:t> / </a:t>
            </a:r>
            <a:r>
              <a:rPr lang="en-IN" dirty="0"/>
              <a:t>standard deviation sigma</a:t>
            </a:r>
          </a:p>
          <a:p>
            <a:endParaRPr lang="en-IN" dirty="0"/>
          </a:p>
          <a:p>
            <a:r>
              <a:rPr lang="en-IN" dirty="0"/>
              <a:t>converts any normal distribution into the </a:t>
            </a:r>
            <a:r>
              <a:rPr lang="en-IN" b="1" dirty="0"/>
              <a:t>Standard Normal Distribution</a:t>
            </a:r>
            <a:r>
              <a:rPr lang="en-IN" dirty="0"/>
              <a:t> (mean = 0, standard deviation = 1).</a:t>
            </a:r>
          </a:p>
          <a:p>
            <a:endParaRPr lang="en-IN" dirty="0"/>
          </a:p>
          <a:p>
            <a:r>
              <a:rPr lang="en-IN" dirty="0"/>
              <a:t>This makes comparisons across different datasets easier.</a:t>
            </a:r>
          </a:p>
          <a:p>
            <a:endParaRPr lang="en-IN" dirty="0"/>
          </a:p>
        </p:txBody>
      </p:sp>
    </p:spTree>
    <p:extLst>
      <p:ext uri="{BB962C8B-B14F-4D97-AF65-F5344CB8AC3E}">
        <p14:creationId xmlns:p14="http://schemas.microsoft.com/office/powerpoint/2010/main" val="3384289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18B9-5666-4B21-93E8-B35B4383D5A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5E8BEB3-4A4F-40FE-B9B8-4A05C4F4FCE2}"/>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356B686-429D-4EBB-B194-90075014C0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pic>
        <p:nvPicPr>
          <p:cNvPr id="5" name="Picture 4">
            <a:extLst>
              <a:ext uri="{FF2B5EF4-FFF2-40B4-BE49-F238E27FC236}">
                <a16:creationId xmlns:a16="http://schemas.microsoft.com/office/drawing/2014/main" id="{89F8EC04-149D-4357-8B2A-FADD9EF72D8E}"/>
              </a:ext>
            </a:extLst>
          </p:cNvPr>
          <p:cNvPicPr>
            <a:picLocks noChangeAspect="1"/>
          </p:cNvPicPr>
          <p:nvPr/>
        </p:nvPicPr>
        <p:blipFill>
          <a:blip r:embed="rId2"/>
          <a:stretch>
            <a:fillRect/>
          </a:stretch>
        </p:blipFill>
        <p:spPr>
          <a:xfrm>
            <a:off x="0" y="0"/>
            <a:ext cx="9144000" cy="514350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CD333CF-95E6-4935-AC8F-B3791F69EF4F}"/>
                  </a:ext>
                </a:extLst>
              </p14:cNvPr>
              <p14:cNvContentPartPr/>
              <p14:nvPr/>
            </p14:nvContentPartPr>
            <p14:xfrm>
              <a:off x="3750221" y="2771651"/>
              <a:ext cx="342360" cy="203760"/>
            </p14:xfrm>
          </p:contentPart>
        </mc:Choice>
        <mc:Fallback xmlns="">
          <p:pic>
            <p:nvPicPr>
              <p:cNvPr id="9" name="Ink 8">
                <a:extLst>
                  <a:ext uri="{FF2B5EF4-FFF2-40B4-BE49-F238E27FC236}">
                    <a16:creationId xmlns:a16="http://schemas.microsoft.com/office/drawing/2014/main" id="{6CD333CF-95E6-4935-AC8F-B3791F69EF4F}"/>
                  </a:ext>
                </a:extLst>
              </p:cNvPr>
              <p:cNvPicPr/>
              <p:nvPr/>
            </p:nvPicPr>
            <p:blipFill>
              <a:blip r:embed="rId4"/>
              <a:stretch>
                <a:fillRect/>
              </a:stretch>
            </p:blipFill>
            <p:spPr>
              <a:xfrm>
                <a:off x="3741581" y="2762667"/>
                <a:ext cx="360000" cy="22136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8F065BA4-48E5-4467-8794-E3D4AF641603}"/>
                  </a:ext>
                </a:extLst>
              </p14:cNvPr>
              <p14:cNvContentPartPr/>
              <p14:nvPr/>
            </p14:nvContentPartPr>
            <p14:xfrm>
              <a:off x="4157741" y="2843291"/>
              <a:ext cx="14760" cy="70920"/>
            </p14:xfrm>
          </p:contentPart>
        </mc:Choice>
        <mc:Fallback xmlns="">
          <p:pic>
            <p:nvPicPr>
              <p:cNvPr id="10" name="Ink 9">
                <a:extLst>
                  <a:ext uri="{FF2B5EF4-FFF2-40B4-BE49-F238E27FC236}">
                    <a16:creationId xmlns:a16="http://schemas.microsoft.com/office/drawing/2014/main" id="{8F065BA4-48E5-4467-8794-E3D4AF641603}"/>
                  </a:ext>
                </a:extLst>
              </p:cNvPr>
              <p:cNvPicPr/>
              <p:nvPr/>
            </p:nvPicPr>
            <p:blipFill>
              <a:blip r:embed="rId6"/>
              <a:stretch>
                <a:fillRect/>
              </a:stretch>
            </p:blipFill>
            <p:spPr>
              <a:xfrm>
                <a:off x="4148741" y="2834291"/>
                <a:ext cx="324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F2BF652-632A-4D0D-A510-BB234BC550F9}"/>
                  </a:ext>
                </a:extLst>
              </p14:cNvPr>
              <p14:cNvContentPartPr/>
              <p14:nvPr/>
            </p14:nvContentPartPr>
            <p14:xfrm>
              <a:off x="4150181" y="2728811"/>
              <a:ext cx="360" cy="360"/>
            </p14:xfrm>
          </p:contentPart>
        </mc:Choice>
        <mc:Fallback xmlns="">
          <p:pic>
            <p:nvPicPr>
              <p:cNvPr id="11" name="Ink 10">
                <a:extLst>
                  <a:ext uri="{FF2B5EF4-FFF2-40B4-BE49-F238E27FC236}">
                    <a16:creationId xmlns:a16="http://schemas.microsoft.com/office/drawing/2014/main" id="{CF2BF652-632A-4D0D-A510-BB234BC550F9}"/>
                  </a:ext>
                </a:extLst>
              </p:cNvPr>
              <p:cNvPicPr/>
              <p:nvPr/>
            </p:nvPicPr>
            <p:blipFill>
              <a:blip r:embed="rId8"/>
              <a:stretch>
                <a:fillRect/>
              </a:stretch>
            </p:blipFill>
            <p:spPr>
              <a:xfrm>
                <a:off x="4141541" y="27198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E409E86-7BD7-4676-970A-A4647E437CED}"/>
                  </a:ext>
                </a:extLst>
              </p14:cNvPr>
              <p14:cNvContentPartPr/>
              <p14:nvPr/>
            </p14:nvContentPartPr>
            <p14:xfrm>
              <a:off x="4273301" y="2813411"/>
              <a:ext cx="109440" cy="129240"/>
            </p14:xfrm>
          </p:contentPart>
        </mc:Choice>
        <mc:Fallback xmlns="">
          <p:pic>
            <p:nvPicPr>
              <p:cNvPr id="12" name="Ink 11">
                <a:extLst>
                  <a:ext uri="{FF2B5EF4-FFF2-40B4-BE49-F238E27FC236}">
                    <a16:creationId xmlns:a16="http://schemas.microsoft.com/office/drawing/2014/main" id="{6E409E86-7BD7-4676-970A-A4647E437CED}"/>
                  </a:ext>
                </a:extLst>
              </p:cNvPr>
              <p:cNvPicPr/>
              <p:nvPr/>
            </p:nvPicPr>
            <p:blipFill>
              <a:blip r:embed="rId10"/>
              <a:stretch>
                <a:fillRect/>
              </a:stretch>
            </p:blipFill>
            <p:spPr>
              <a:xfrm>
                <a:off x="4264301" y="2804771"/>
                <a:ext cx="127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D03EEA14-610C-4634-BEB5-58B5536EFAD3}"/>
                  </a:ext>
                </a:extLst>
              </p14:cNvPr>
              <p14:cNvContentPartPr/>
              <p14:nvPr/>
            </p14:nvContentPartPr>
            <p14:xfrm>
              <a:off x="4507661" y="2850131"/>
              <a:ext cx="86400" cy="84960"/>
            </p14:xfrm>
          </p:contentPart>
        </mc:Choice>
        <mc:Fallback xmlns="">
          <p:pic>
            <p:nvPicPr>
              <p:cNvPr id="13" name="Ink 12">
                <a:extLst>
                  <a:ext uri="{FF2B5EF4-FFF2-40B4-BE49-F238E27FC236}">
                    <a16:creationId xmlns:a16="http://schemas.microsoft.com/office/drawing/2014/main" id="{D03EEA14-610C-4634-BEB5-58B5536EFAD3}"/>
                  </a:ext>
                </a:extLst>
              </p:cNvPr>
              <p:cNvPicPr/>
              <p:nvPr/>
            </p:nvPicPr>
            <p:blipFill>
              <a:blip r:embed="rId12"/>
              <a:stretch>
                <a:fillRect/>
              </a:stretch>
            </p:blipFill>
            <p:spPr>
              <a:xfrm>
                <a:off x="4498661" y="2841491"/>
                <a:ext cx="1040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31CFFDFD-D297-40B2-B597-EA9AACFADE0A}"/>
                  </a:ext>
                </a:extLst>
              </p14:cNvPr>
              <p14:cNvContentPartPr/>
              <p14:nvPr/>
            </p14:nvContentPartPr>
            <p14:xfrm>
              <a:off x="3149741" y="3305171"/>
              <a:ext cx="106560" cy="138600"/>
            </p14:xfrm>
          </p:contentPart>
        </mc:Choice>
        <mc:Fallback xmlns="">
          <p:pic>
            <p:nvPicPr>
              <p:cNvPr id="14" name="Ink 13">
                <a:extLst>
                  <a:ext uri="{FF2B5EF4-FFF2-40B4-BE49-F238E27FC236}">
                    <a16:creationId xmlns:a16="http://schemas.microsoft.com/office/drawing/2014/main" id="{31CFFDFD-D297-40B2-B597-EA9AACFADE0A}"/>
                  </a:ext>
                </a:extLst>
              </p:cNvPr>
              <p:cNvPicPr/>
              <p:nvPr/>
            </p:nvPicPr>
            <p:blipFill>
              <a:blip r:embed="rId14"/>
              <a:stretch>
                <a:fillRect/>
              </a:stretch>
            </p:blipFill>
            <p:spPr>
              <a:xfrm>
                <a:off x="3141101" y="3296171"/>
                <a:ext cx="1242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D5923C9-F624-4872-83C9-D9AE1D30F45F}"/>
                  </a:ext>
                </a:extLst>
              </p14:cNvPr>
              <p14:cNvContentPartPr/>
              <p14:nvPr/>
            </p14:nvContentPartPr>
            <p14:xfrm>
              <a:off x="3786221" y="3259811"/>
              <a:ext cx="57960" cy="196920"/>
            </p14:xfrm>
          </p:contentPart>
        </mc:Choice>
        <mc:Fallback xmlns="">
          <p:pic>
            <p:nvPicPr>
              <p:cNvPr id="17" name="Ink 16">
                <a:extLst>
                  <a:ext uri="{FF2B5EF4-FFF2-40B4-BE49-F238E27FC236}">
                    <a16:creationId xmlns:a16="http://schemas.microsoft.com/office/drawing/2014/main" id="{CD5923C9-F624-4872-83C9-D9AE1D30F45F}"/>
                  </a:ext>
                </a:extLst>
              </p:cNvPr>
              <p:cNvPicPr/>
              <p:nvPr/>
            </p:nvPicPr>
            <p:blipFill>
              <a:blip r:embed="rId16"/>
              <a:stretch>
                <a:fillRect/>
              </a:stretch>
            </p:blipFill>
            <p:spPr>
              <a:xfrm>
                <a:off x="3777221" y="3250811"/>
                <a:ext cx="756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72CE894C-BF63-4D79-878B-FA170AB8BD5D}"/>
                  </a:ext>
                </a:extLst>
              </p14:cNvPr>
              <p14:cNvContentPartPr/>
              <p14:nvPr/>
            </p14:nvContentPartPr>
            <p14:xfrm>
              <a:off x="3921581" y="3128771"/>
              <a:ext cx="53280" cy="196920"/>
            </p14:xfrm>
          </p:contentPart>
        </mc:Choice>
        <mc:Fallback xmlns="">
          <p:pic>
            <p:nvPicPr>
              <p:cNvPr id="18" name="Ink 17">
                <a:extLst>
                  <a:ext uri="{FF2B5EF4-FFF2-40B4-BE49-F238E27FC236}">
                    <a16:creationId xmlns:a16="http://schemas.microsoft.com/office/drawing/2014/main" id="{72CE894C-BF63-4D79-878B-FA170AB8BD5D}"/>
                  </a:ext>
                </a:extLst>
              </p:cNvPr>
              <p:cNvPicPr/>
              <p:nvPr/>
            </p:nvPicPr>
            <p:blipFill>
              <a:blip r:embed="rId18"/>
              <a:stretch>
                <a:fillRect/>
              </a:stretch>
            </p:blipFill>
            <p:spPr>
              <a:xfrm>
                <a:off x="3912941" y="3119771"/>
                <a:ext cx="709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5C6C5BF4-6D11-4B60-89D0-8F0B1DEA9622}"/>
                  </a:ext>
                </a:extLst>
              </p14:cNvPr>
              <p14:cNvContentPartPr/>
              <p14:nvPr/>
            </p14:nvContentPartPr>
            <p14:xfrm>
              <a:off x="4055501" y="3186371"/>
              <a:ext cx="335160" cy="207720"/>
            </p14:xfrm>
          </p:contentPart>
        </mc:Choice>
        <mc:Fallback xmlns="">
          <p:pic>
            <p:nvPicPr>
              <p:cNvPr id="19" name="Ink 18">
                <a:extLst>
                  <a:ext uri="{FF2B5EF4-FFF2-40B4-BE49-F238E27FC236}">
                    <a16:creationId xmlns:a16="http://schemas.microsoft.com/office/drawing/2014/main" id="{5C6C5BF4-6D11-4B60-89D0-8F0B1DEA9622}"/>
                  </a:ext>
                </a:extLst>
              </p:cNvPr>
              <p:cNvPicPr/>
              <p:nvPr/>
            </p:nvPicPr>
            <p:blipFill>
              <a:blip r:embed="rId20"/>
              <a:stretch>
                <a:fillRect/>
              </a:stretch>
            </p:blipFill>
            <p:spPr>
              <a:xfrm>
                <a:off x="4046501" y="3177731"/>
                <a:ext cx="352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5F01817C-3632-486E-B23F-8FE4BFC076AD}"/>
                  </a:ext>
                </a:extLst>
              </p14:cNvPr>
              <p14:cNvContentPartPr/>
              <p14:nvPr/>
            </p14:nvContentPartPr>
            <p14:xfrm>
              <a:off x="3350261" y="3241811"/>
              <a:ext cx="350280" cy="253440"/>
            </p14:xfrm>
          </p:contentPart>
        </mc:Choice>
        <mc:Fallback xmlns="">
          <p:pic>
            <p:nvPicPr>
              <p:cNvPr id="20" name="Ink 19">
                <a:extLst>
                  <a:ext uri="{FF2B5EF4-FFF2-40B4-BE49-F238E27FC236}">
                    <a16:creationId xmlns:a16="http://schemas.microsoft.com/office/drawing/2014/main" id="{5F01817C-3632-486E-B23F-8FE4BFC076AD}"/>
                  </a:ext>
                </a:extLst>
              </p:cNvPr>
              <p:cNvPicPr/>
              <p:nvPr/>
            </p:nvPicPr>
            <p:blipFill>
              <a:blip r:embed="rId22"/>
              <a:stretch>
                <a:fillRect/>
              </a:stretch>
            </p:blipFill>
            <p:spPr>
              <a:xfrm>
                <a:off x="3341612" y="3232811"/>
                <a:ext cx="367938" cy="271080"/>
              </a:xfrm>
              <a:prstGeom prst="rect">
                <a:avLst/>
              </a:prstGeom>
            </p:spPr>
          </p:pic>
        </mc:Fallback>
      </mc:AlternateContent>
    </p:spTree>
    <p:extLst>
      <p:ext uri="{BB962C8B-B14F-4D97-AF65-F5344CB8AC3E}">
        <p14:creationId xmlns:p14="http://schemas.microsoft.com/office/powerpoint/2010/main" val="182291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A19C0-01D8-4659-9782-C512586CEC5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C36D3C5-2138-48DB-ABDB-6847725729D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2617AB4-69F4-456A-B22F-59868CC5BA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pic>
        <p:nvPicPr>
          <p:cNvPr id="5" name="Picture 4">
            <a:extLst>
              <a:ext uri="{FF2B5EF4-FFF2-40B4-BE49-F238E27FC236}">
                <a16:creationId xmlns:a16="http://schemas.microsoft.com/office/drawing/2014/main" id="{AC2D0C80-4AE2-4C50-98D5-30FB0613A18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84535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2"/>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64</a:t>
            </a:fld>
            <a:endParaRPr/>
          </a:p>
        </p:txBody>
      </p:sp>
      <p:pic>
        <p:nvPicPr>
          <p:cNvPr id="563" name="Google Shape;563;p42"/>
          <p:cNvPicPr preferRelativeResize="0"/>
          <p:nvPr/>
        </p:nvPicPr>
        <p:blipFill rotWithShape="1">
          <a:blip r:embed="rId3">
            <a:alphaModFix/>
          </a:blip>
          <a:srcRect/>
          <a:stretch/>
        </p:blipFill>
        <p:spPr>
          <a:xfrm>
            <a:off x="0" y="181430"/>
            <a:ext cx="9144000" cy="4347028"/>
          </a:xfrm>
          <a:prstGeom prst="rect">
            <a:avLst/>
          </a:prstGeom>
          <a:noFill/>
          <a:ln>
            <a:noFill/>
          </a:ln>
        </p:spPr>
      </p:pic>
      <p:pic>
        <p:nvPicPr>
          <p:cNvPr id="564" name="Google Shape;564;p42"/>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5"/>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dirty="0">
                <a:solidFill>
                  <a:schemeClr val="accent1"/>
                </a:solidFill>
              </a:rPr>
              <a:t>Outliers</a:t>
            </a:r>
            <a:endParaRPr dirty="0"/>
          </a:p>
        </p:txBody>
      </p:sp>
      <p:sp>
        <p:nvSpPr>
          <p:cNvPr id="570" name="Google Shape;570;p4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fontScale="85000" lnSpcReduction="20000"/>
          </a:bodyPr>
          <a:lstStyle/>
          <a:p>
            <a:pPr marL="457200" lvl="0" indent="-342900" algn="l" rtl="0">
              <a:lnSpc>
                <a:spcPct val="100000"/>
              </a:lnSpc>
              <a:spcBef>
                <a:spcPts val="360"/>
              </a:spcBef>
              <a:spcAft>
                <a:spcPts val="0"/>
              </a:spcAft>
              <a:buSzPct val="66176"/>
              <a:buChar char="•"/>
            </a:pPr>
            <a:r>
              <a:rPr lang="en-US" sz="3200" b="0" i="0">
                <a:solidFill>
                  <a:srgbClr val="000000"/>
                </a:solidFill>
                <a:latin typeface="Arial"/>
                <a:ea typeface="Arial"/>
                <a:cs typeface="Arial"/>
                <a:sym typeface="Arial"/>
              </a:rPr>
              <a:t>-  Z-scores generally range from -3.0 to +3.0.  </a:t>
            </a:r>
            <a:endParaRPr/>
          </a:p>
          <a:p>
            <a:pPr marL="457200" lvl="0" indent="-228600" algn="l" rtl="0">
              <a:lnSpc>
                <a:spcPct val="100000"/>
              </a:lnSpc>
              <a:spcBef>
                <a:spcPts val="360"/>
              </a:spcBef>
              <a:spcAft>
                <a:spcPts val="0"/>
              </a:spcAft>
              <a:buSzPct val="66176"/>
              <a:buNone/>
            </a:pPr>
            <a:endParaRPr sz="3200">
              <a:latin typeface="Arial"/>
              <a:ea typeface="Arial"/>
              <a:cs typeface="Arial"/>
              <a:sym typeface="Arial"/>
            </a:endParaRPr>
          </a:p>
          <a:p>
            <a:pPr marL="457200" lvl="0" indent="-342900" algn="l" rtl="0">
              <a:lnSpc>
                <a:spcPct val="100000"/>
              </a:lnSpc>
              <a:spcBef>
                <a:spcPts val="360"/>
              </a:spcBef>
              <a:spcAft>
                <a:spcPts val="0"/>
              </a:spcAft>
              <a:buSzPct val="66176"/>
              <a:buChar char="•"/>
            </a:pPr>
            <a:r>
              <a:rPr lang="en-US" sz="3200" b="0" i="0">
                <a:solidFill>
                  <a:srgbClr val="000000"/>
                </a:solidFill>
                <a:latin typeface="Arial"/>
                <a:ea typeface="Arial"/>
                <a:cs typeface="Arial"/>
                <a:sym typeface="Arial"/>
              </a:rPr>
              <a:t>                        -   For bell shaped distributions, the empirical rule says 99.7% of all the data values have z-scores between -3.0 and +3.0.  </a:t>
            </a:r>
            <a:endParaRPr/>
          </a:p>
          <a:p>
            <a:pPr marL="457200" lvl="0" indent="-228600" algn="l" rtl="0">
              <a:lnSpc>
                <a:spcPct val="100000"/>
              </a:lnSpc>
              <a:spcBef>
                <a:spcPts val="360"/>
              </a:spcBef>
              <a:spcAft>
                <a:spcPts val="0"/>
              </a:spcAft>
              <a:buSzPct val="66176"/>
              <a:buNone/>
            </a:pPr>
            <a:endParaRPr sz="3200" b="0" i="0">
              <a:solidFill>
                <a:srgbClr val="000000"/>
              </a:solidFill>
              <a:latin typeface="Arial"/>
              <a:ea typeface="Arial"/>
              <a:cs typeface="Arial"/>
              <a:sym typeface="Arial"/>
            </a:endParaRPr>
          </a:p>
          <a:p>
            <a:pPr marL="457200" lvl="0" indent="-342900" algn="l" rtl="0">
              <a:lnSpc>
                <a:spcPct val="100000"/>
              </a:lnSpc>
              <a:spcBef>
                <a:spcPts val="360"/>
              </a:spcBef>
              <a:spcAft>
                <a:spcPts val="0"/>
              </a:spcAft>
              <a:buSzPct val="66176"/>
              <a:buChar char="•"/>
            </a:pPr>
            <a:r>
              <a:rPr lang="en-US" sz="3200">
                <a:latin typeface="Arial"/>
                <a:ea typeface="Arial"/>
                <a:cs typeface="Arial"/>
                <a:sym typeface="Arial"/>
              </a:rPr>
              <a:t>                         -  </a:t>
            </a:r>
            <a:r>
              <a:rPr lang="en-US" sz="3200" b="0" i="0">
                <a:solidFill>
                  <a:srgbClr val="000000"/>
                </a:solidFill>
                <a:latin typeface="Arial"/>
                <a:ea typeface="Arial"/>
                <a:cs typeface="Arial"/>
                <a:sym typeface="Arial"/>
              </a:rPr>
              <a:t>We consider any z-score that is either less than -3.0 or greater than +3.0 to be an </a:t>
            </a:r>
            <a:r>
              <a:rPr lang="en-US" sz="3200" b="1" i="0">
                <a:solidFill>
                  <a:srgbClr val="000000"/>
                </a:solidFill>
                <a:latin typeface="Arial"/>
                <a:ea typeface="Arial"/>
                <a:cs typeface="Arial"/>
                <a:sym typeface="Arial"/>
              </a:rPr>
              <a:t>outlier</a:t>
            </a:r>
            <a:r>
              <a:rPr lang="en-US" sz="3200" b="0" i="0">
                <a:solidFill>
                  <a:srgbClr val="000000"/>
                </a:solidFill>
                <a:latin typeface="Arial"/>
                <a:ea typeface="Arial"/>
                <a:cs typeface="Arial"/>
                <a:sym typeface="Arial"/>
              </a:rPr>
              <a:t>.</a:t>
            </a:r>
            <a:endParaRPr b="0" i="0">
              <a:solidFill>
                <a:srgbClr val="000000"/>
              </a:solidFill>
              <a:latin typeface="Open Sans"/>
              <a:ea typeface="Open Sans"/>
              <a:cs typeface="Open Sans"/>
              <a:sym typeface="Open Sans"/>
            </a:endParaRPr>
          </a:p>
          <a:p>
            <a:pPr marL="114300" lvl="0" indent="0" algn="l" rtl="0">
              <a:lnSpc>
                <a:spcPct val="100000"/>
              </a:lnSpc>
              <a:spcBef>
                <a:spcPts val="360"/>
              </a:spcBef>
              <a:spcAft>
                <a:spcPts val="0"/>
              </a:spcAft>
              <a:buSzPct val="66176"/>
              <a:buNone/>
            </a:pPr>
            <a:endParaRPr/>
          </a:p>
        </p:txBody>
      </p:sp>
      <p:sp>
        <p:nvSpPr>
          <p:cNvPr id="571" name="Google Shape;571;p45"/>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65</a:t>
            </a:fld>
            <a:endParaRPr/>
          </a:p>
        </p:txBody>
      </p:sp>
      <p:pic>
        <p:nvPicPr>
          <p:cNvPr id="572" name="Google Shape;572;p45"/>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F470-7CD8-4F05-A32F-64865C05B16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8BE54BF-EB11-4D06-A800-E264DEF7C5D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FCBA924-757A-4BE6-8272-8A8B0CD0B9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pic>
        <p:nvPicPr>
          <p:cNvPr id="5" name="Picture 4">
            <a:extLst>
              <a:ext uri="{FF2B5EF4-FFF2-40B4-BE49-F238E27FC236}">
                <a16:creationId xmlns:a16="http://schemas.microsoft.com/office/drawing/2014/main" id="{2F2F52D6-E92E-448C-B412-8E367FC1CD3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38080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63B8-4AED-4E8B-B6D3-99D74544F97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49B98B1-058E-4C87-B256-ED392B8377F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7ABE3F3-EDDC-429E-A4A1-C9832BC86A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pic>
        <p:nvPicPr>
          <p:cNvPr id="5" name="Picture 4">
            <a:extLst>
              <a:ext uri="{FF2B5EF4-FFF2-40B4-BE49-F238E27FC236}">
                <a16:creationId xmlns:a16="http://schemas.microsoft.com/office/drawing/2014/main" id="{B012AB17-BB1C-41BE-BD5D-3B4AB8412C4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15102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E121-C4AD-4512-B1E8-D45636F37A2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63057B0-9D99-49C2-AB5E-290876407BE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FE919D37-C7CF-45B1-A3A3-0E662A595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pic>
        <p:nvPicPr>
          <p:cNvPr id="5" name="Picture 4">
            <a:extLst>
              <a:ext uri="{FF2B5EF4-FFF2-40B4-BE49-F238E27FC236}">
                <a16:creationId xmlns:a16="http://schemas.microsoft.com/office/drawing/2014/main" id="{D021C90F-CC37-4E90-8B07-27D53903E63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08945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4B08D-063B-4BF7-8714-42E1B712F32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EB35B31-91CD-4F26-BB79-FAE84F39BC2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0D83702-7C64-42D6-BF73-8FC1AF8691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pic>
        <p:nvPicPr>
          <p:cNvPr id="5" name="Picture 4">
            <a:extLst>
              <a:ext uri="{FF2B5EF4-FFF2-40B4-BE49-F238E27FC236}">
                <a16:creationId xmlns:a16="http://schemas.microsoft.com/office/drawing/2014/main" id="{A7F6D09F-28D4-41FA-B77A-6D0ACF5DBD82}"/>
              </a:ext>
            </a:extLst>
          </p:cNvPr>
          <p:cNvPicPr>
            <a:picLocks noChangeAspect="1"/>
          </p:cNvPicPr>
          <p:nvPr/>
        </p:nvPicPr>
        <p:blipFill>
          <a:blip r:embed="rId2"/>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1F4EC26E-94BE-469B-A429-B1D02DC0884F}"/>
              </a:ext>
            </a:extLst>
          </p:cNvPr>
          <p:cNvSpPr txBox="1"/>
          <p:nvPr/>
        </p:nvSpPr>
        <p:spPr>
          <a:xfrm>
            <a:off x="321469" y="4121944"/>
            <a:ext cx="4157662" cy="307777"/>
          </a:xfrm>
          <a:prstGeom prst="rect">
            <a:avLst/>
          </a:prstGeom>
          <a:noFill/>
        </p:spPr>
        <p:txBody>
          <a:bodyPr wrap="square" rtlCol="0">
            <a:spAutoFit/>
          </a:bodyPr>
          <a:lstStyle/>
          <a:p>
            <a:r>
              <a:rPr lang="en-US" dirty="0"/>
              <a:t>Mod of | x2 – x1 | gives positive values</a:t>
            </a:r>
            <a:endParaRPr lang="en-IN" dirty="0"/>
          </a:p>
        </p:txBody>
      </p:sp>
    </p:spTree>
    <p:extLst>
      <p:ext uri="{BB962C8B-B14F-4D97-AF65-F5344CB8AC3E}">
        <p14:creationId xmlns:p14="http://schemas.microsoft.com/office/powerpoint/2010/main" val="2999856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fcf1c9e0e0_0_8"/>
          <p:cNvSpPr txBox="1">
            <a:spLocks noGrp="1"/>
          </p:cNvSpPr>
          <p:nvPr>
            <p:ph type="title"/>
          </p:nvPr>
        </p:nvSpPr>
        <p:spPr>
          <a:xfrm>
            <a:off x="457200" y="133350"/>
            <a:ext cx="57912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70C0"/>
              </a:buClr>
              <a:buSzPts val="3200"/>
              <a:buFont typeface="Calibri"/>
              <a:buNone/>
            </a:pPr>
            <a:r>
              <a:rPr lang="en-US">
                <a:solidFill>
                  <a:srgbClr val="0070C0"/>
                </a:solidFill>
              </a:rPr>
              <a:t>Definition to Basic terms</a:t>
            </a:r>
            <a:endParaRPr/>
          </a:p>
        </p:txBody>
      </p:sp>
      <p:sp>
        <p:nvSpPr>
          <p:cNvPr id="164" name="Google Shape;164;gfcf1c9e0e0_0_8"/>
          <p:cNvSpPr txBox="1">
            <a:spLocks noGrp="1"/>
          </p:cNvSpPr>
          <p:nvPr>
            <p:ph type="body" idx="1"/>
          </p:nvPr>
        </p:nvSpPr>
        <p:spPr>
          <a:xfrm>
            <a:off x="304800" y="819150"/>
            <a:ext cx="8610600" cy="385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rgbClr val="0070C0"/>
              </a:buClr>
              <a:buSzPts val="1800"/>
              <a:buFont typeface="Calibri"/>
              <a:buNone/>
            </a:pPr>
            <a:r>
              <a:rPr lang="en-US" sz="1800" b="1" dirty="0">
                <a:solidFill>
                  <a:srgbClr val="0070C0"/>
                </a:solidFill>
              </a:rPr>
              <a:t>Data (plural)</a:t>
            </a:r>
            <a:r>
              <a:rPr lang="en-US" sz="1800" dirty="0">
                <a:solidFill>
                  <a:srgbClr val="0070C0"/>
                </a:solidFill>
              </a:rPr>
              <a:t>: </a:t>
            </a:r>
            <a:r>
              <a:rPr lang="en-US" sz="1800" dirty="0"/>
              <a:t>The set of values collected for the variable from each of the elements belonging to the sample.</a:t>
            </a:r>
            <a:endParaRPr sz="1800" dirty="0"/>
          </a:p>
          <a:p>
            <a:pPr marL="0" lvl="0" indent="0" algn="l" rtl="0">
              <a:lnSpc>
                <a:spcPct val="100000"/>
              </a:lnSpc>
              <a:spcBef>
                <a:spcPts val="360"/>
              </a:spcBef>
              <a:spcAft>
                <a:spcPts val="0"/>
              </a:spcAft>
              <a:buClr>
                <a:srgbClr val="0070C0"/>
              </a:buClr>
              <a:buSzPts val="1800"/>
              <a:buFont typeface="Calibri"/>
              <a:buNone/>
            </a:pPr>
            <a:endParaRPr sz="1800" dirty="0"/>
          </a:p>
          <a:p>
            <a:pPr marL="0" lvl="0" indent="0" algn="l" rtl="0">
              <a:lnSpc>
                <a:spcPct val="100000"/>
              </a:lnSpc>
              <a:spcBef>
                <a:spcPts val="360"/>
              </a:spcBef>
              <a:spcAft>
                <a:spcPts val="0"/>
              </a:spcAft>
              <a:buClr>
                <a:srgbClr val="0070C0"/>
              </a:buClr>
              <a:buSzPts val="1800"/>
              <a:buFont typeface="Calibri"/>
              <a:buNone/>
            </a:pPr>
            <a:r>
              <a:rPr lang="en-US" sz="1800" b="1" dirty="0">
                <a:solidFill>
                  <a:srgbClr val="0070C0"/>
                </a:solidFill>
              </a:rPr>
              <a:t>Random Variable</a:t>
            </a:r>
            <a:r>
              <a:rPr lang="en-US" sz="1800" dirty="0">
                <a:solidFill>
                  <a:srgbClr val="0070C0"/>
                </a:solidFill>
              </a:rPr>
              <a:t>: </a:t>
            </a:r>
            <a:r>
              <a:rPr lang="en-US" sz="1800" dirty="0"/>
              <a:t>Variable are placeholder where you can store anything. It can number , or string , sentences.</a:t>
            </a:r>
            <a:endParaRPr sz="1800" dirty="0"/>
          </a:p>
          <a:p>
            <a:pPr marL="0" lvl="0" indent="0" algn="l" rtl="0">
              <a:lnSpc>
                <a:spcPct val="100000"/>
              </a:lnSpc>
              <a:spcBef>
                <a:spcPts val="360"/>
              </a:spcBef>
              <a:spcAft>
                <a:spcPts val="0"/>
              </a:spcAft>
              <a:buClr>
                <a:srgbClr val="0070C0"/>
              </a:buClr>
              <a:buSzPts val="1800"/>
              <a:buFont typeface="Calibri"/>
              <a:buNone/>
            </a:pPr>
            <a:endParaRPr sz="1800" dirty="0"/>
          </a:p>
          <a:p>
            <a:pPr marL="0" lvl="0" indent="0" algn="l" rtl="0">
              <a:lnSpc>
                <a:spcPct val="100000"/>
              </a:lnSpc>
              <a:spcBef>
                <a:spcPts val="360"/>
              </a:spcBef>
              <a:spcAft>
                <a:spcPts val="0"/>
              </a:spcAft>
              <a:buClr>
                <a:srgbClr val="0070C0"/>
              </a:buClr>
              <a:buSzPts val="1800"/>
              <a:buFont typeface="Calibri"/>
              <a:buNone/>
            </a:pPr>
            <a:r>
              <a:rPr lang="en-US" sz="1800" b="1" dirty="0">
                <a:solidFill>
                  <a:srgbClr val="0070C0"/>
                </a:solidFill>
              </a:rPr>
              <a:t>Experiment</a:t>
            </a:r>
            <a:r>
              <a:rPr lang="en-US" sz="1800" dirty="0">
                <a:solidFill>
                  <a:srgbClr val="0070C0"/>
                </a:solidFill>
              </a:rPr>
              <a:t>: </a:t>
            </a:r>
            <a:r>
              <a:rPr lang="en-US" sz="1800" dirty="0"/>
              <a:t>A planned activity whose results yield a set of data.</a:t>
            </a:r>
            <a:endParaRPr sz="1800" dirty="0"/>
          </a:p>
          <a:p>
            <a:pPr marL="0" lvl="0" indent="0" algn="l" rtl="0">
              <a:lnSpc>
                <a:spcPct val="100000"/>
              </a:lnSpc>
              <a:spcBef>
                <a:spcPts val="360"/>
              </a:spcBef>
              <a:spcAft>
                <a:spcPts val="0"/>
              </a:spcAft>
              <a:buClr>
                <a:srgbClr val="0070C0"/>
              </a:buClr>
              <a:buSzPts val="1800"/>
              <a:buFont typeface="Calibri"/>
              <a:buNone/>
            </a:pPr>
            <a:endParaRPr sz="1800" dirty="0"/>
          </a:p>
          <a:p>
            <a:pPr marL="0" lvl="0" indent="0" algn="l" rtl="0">
              <a:lnSpc>
                <a:spcPct val="100000"/>
              </a:lnSpc>
              <a:spcBef>
                <a:spcPts val="360"/>
              </a:spcBef>
              <a:spcAft>
                <a:spcPts val="0"/>
              </a:spcAft>
              <a:buClr>
                <a:srgbClr val="0070C0"/>
              </a:buClr>
              <a:buSzPts val="1800"/>
              <a:buFont typeface="Calibri"/>
              <a:buNone/>
            </a:pPr>
            <a:r>
              <a:rPr lang="en-US" sz="1800" b="1" dirty="0">
                <a:solidFill>
                  <a:srgbClr val="0070C0"/>
                </a:solidFill>
              </a:rPr>
              <a:t>Parameter</a:t>
            </a:r>
            <a:r>
              <a:rPr lang="en-US" sz="1800" dirty="0">
                <a:solidFill>
                  <a:srgbClr val="0070C0"/>
                </a:solidFill>
              </a:rPr>
              <a:t>: </a:t>
            </a:r>
            <a:r>
              <a:rPr lang="en-US" sz="1800" dirty="0"/>
              <a:t>A numerical value summarizing all the data of an entire population.</a:t>
            </a:r>
            <a:endParaRPr sz="1800" dirty="0"/>
          </a:p>
          <a:p>
            <a:pPr marL="0" lvl="0" indent="0" algn="l" rtl="0">
              <a:lnSpc>
                <a:spcPct val="100000"/>
              </a:lnSpc>
              <a:spcBef>
                <a:spcPts val="360"/>
              </a:spcBef>
              <a:spcAft>
                <a:spcPts val="0"/>
              </a:spcAft>
              <a:buClr>
                <a:srgbClr val="0070C0"/>
              </a:buClr>
              <a:buSzPts val="1800"/>
              <a:buFont typeface="Calibri"/>
              <a:buNone/>
            </a:pPr>
            <a:endParaRPr sz="1800" dirty="0"/>
          </a:p>
          <a:p>
            <a:pPr marL="0" lvl="0" indent="0" algn="l" rtl="0">
              <a:lnSpc>
                <a:spcPct val="100000"/>
              </a:lnSpc>
              <a:spcBef>
                <a:spcPts val="360"/>
              </a:spcBef>
              <a:spcAft>
                <a:spcPts val="0"/>
              </a:spcAft>
              <a:buClr>
                <a:srgbClr val="0070C0"/>
              </a:buClr>
              <a:buSzPts val="1800"/>
              <a:buFont typeface="Calibri"/>
              <a:buNone/>
            </a:pPr>
            <a:r>
              <a:rPr lang="en-US" sz="1800" b="1" dirty="0">
                <a:solidFill>
                  <a:srgbClr val="0070C0"/>
                </a:solidFill>
              </a:rPr>
              <a:t>Statistic</a:t>
            </a:r>
            <a:r>
              <a:rPr lang="en-US" sz="1800" dirty="0">
                <a:solidFill>
                  <a:srgbClr val="0070C0"/>
                </a:solidFill>
              </a:rPr>
              <a:t>: </a:t>
            </a:r>
            <a:r>
              <a:rPr lang="en-US" sz="1800" dirty="0"/>
              <a:t>A numerical value summarizing the sample data.</a:t>
            </a:r>
            <a:endParaRPr sz="1800" dirty="0"/>
          </a:p>
          <a:p>
            <a:pPr marL="0" lvl="0" indent="0" algn="l" rtl="0">
              <a:lnSpc>
                <a:spcPct val="100000"/>
              </a:lnSpc>
              <a:spcBef>
                <a:spcPts val="360"/>
              </a:spcBef>
              <a:spcAft>
                <a:spcPts val="0"/>
              </a:spcAft>
              <a:buClr>
                <a:srgbClr val="0070C0"/>
              </a:buClr>
              <a:buSzPts val="1800"/>
              <a:buFont typeface="Calibri"/>
              <a:buNone/>
            </a:pPr>
            <a:endParaRPr sz="1800" dirty="0"/>
          </a:p>
          <a:p>
            <a:pPr marL="0" lvl="0" indent="0" algn="l" rtl="0">
              <a:lnSpc>
                <a:spcPct val="100000"/>
              </a:lnSpc>
              <a:spcBef>
                <a:spcPts val="360"/>
              </a:spcBef>
              <a:spcAft>
                <a:spcPts val="0"/>
              </a:spcAft>
              <a:buClr>
                <a:srgbClr val="0070C0"/>
              </a:buClr>
              <a:buSzPts val="1800"/>
              <a:buFont typeface="Calibri"/>
              <a:buNone/>
            </a:pPr>
            <a:endParaRPr sz="1800" dirty="0"/>
          </a:p>
          <a:p>
            <a:pPr marL="0" lvl="0" indent="0" algn="l" rtl="0">
              <a:lnSpc>
                <a:spcPct val="100000"/>
              </a:lnSpc>
              <a:spcBef>
                <a:spcPts val="320"/>
              </a:spcBef>
              <a:spcAft>
                <a:spcPts val="0"/>
              </a:spcAft>
              <a:buClr>
                <a:schemeClr val="dk1"/>
              </a:buClr>
              <a:buSzPts val="1600"/>
              <a:buFont typeface="Calibri"/>
              <a:buNone/>
            </a:pPr>
            <a:endParaRPr sz="1600" dirty="0"/>
          </a:p>
        </p:txBody>
      </p:sp>
      <p:sp>
        <p:nvSpPr>
          <p:cNvPr id="165" name="Google Shape;165;gfcf1c9e0e0_0_8"/>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166" name="Google Shape;166;gfcf1c9e0e0_0_8"/>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7</a:t>
            </a:fld>
            <a:endParaRPr/>
          </a:p>
        </p:txBody>
      </p:sp>
      <p:pic>
        <p:nvPicPr>
          <p:cNvPr id="167" name="Google Shape;167;gfcf1c9e0e0_0_8"/>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0E31-E6B9-4145-9BC8-CE8364C2669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547732A-633F-45AD-A77C-B2E0E5287B0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E6A7570-AE61-48CC-BC39-11C0FE8D72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pic>
        <p:nvPicPr>
          <p:cNvPr id="5" name="Picture 4">
            <a:extLst>
              <a:ext uri="{FF2B5EF4-FFF2-40B4-BE49-F238E27FC236}">
                <a16:creationId xmlns:a16="http://schemas.microsoft.com/office/drawing/2014/main" id="{5687657A-20B0-4838-9480-84E451FEAC5B}"/>
              </a:ext>
            </a:extLst>
          </p:cNvPr>
          <p:cNvPicPr>
            <a:picLocks noChangeAspect="1"/>
          </p:cNvPicPr>
          <p:nvPr/>
        </p:nvPicPr>
        <p:blipFill>
          <a:blip r:embed="rId2"/>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1FB4CBAD-B761-4AFC-AF2C-D11692E2B2F9}"/>
              </a:ext>
            </a:extLst>
          </p:cNvPr>
          <p:cNvSpPr txBox="1"/>
          <p:nvPr/>
        </p:nvSpPr>
        <p:spPr>
          <a:xfrm>
            <a:off x="185736" y="623889"/>
            <a:ext cx="3986213" cy="523220"/>
          </a:xfrm>
          <a:prstGeom prst="rect">
            <a:avLst/>
          </a:prstGeom>
          <a:noFill/>
        </p:spPr>
        <p:txBody>
          <a:bodyPr wrap="square" rtlCol="0">
            <a:spAutoFit/>
          </a:bodyPr>
          <a:lstStyle/>
          <a:p>
            <a:r>
              <a:rPr lang="en-US" dirty="0"/>
              <a:t>See another pdf for calculation of </a:t>
            </a:r>
            <a:r>
              <a:rPr lang="en-US" dirty="0" err="1"/>
              <a:t>minkowski</a:t>
            </a:r>
            <a:r>
              <a:rPr lang="en-US" dirty="0"/>
              <a:t> Distance </a:t>
            </a:r>
            <a:endParaRPr lang="en-IN" dirty="0"/>
          </a:p>
        </p:txBody>
      </p:sp>
    </p:spTree>
    <p:extLst>
      <p:ext uri="{BB962C8B-B14F-4D97-AF65-F5344CB8AC3E}">
        <p14:creationId xmlns:p14="http://schemas.microsoft.com/office/powerpoint/2010/main" val="2323926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6"/>
          <p:cNvSpPr txBox="1">
            <a:spLocks noGrp="1"/>
          </p:cNvSpPr>
          <p:nvPr>
            <p:ph type="title"/>
          </p:nvPr>
        </p:nvSpPr>
        <p:spPr>
          <a:xfrm>
            <a:off x="457199" y="133350"/>
            <a:ext cx="5987143"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Use of Distance Metrics</a:t>
            </a:r>
            <a:endParaRPr/>
          </a:p>
        </p:txBody>
      </p:sp>
      <p:sp>
        <p:nvSpPr>
          <p:cNvPr id="615" name="Google Shape;615;p4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114300" lvl="0" indent="0" algn="l" rtl="0">
              <a:lnSpc>
                <a:spcPct val="100000"/>
              </a:lnSpc>
              <a:spcBef>
                <a:spcPts val="360"/>
              </a:spcBef>
              <a:spcAft>
                <a:spcPts val="0"/>
              </a:spcAft>
              <a:buSzPts val="1800"/>
              <a:buNone/>
            </a:pPr>
            <a:r>
              <a:rPr lang="en-US" sz="1800" b="0" i="0" dirty="0">
                <a:solidFill>
                  <a:schemeClr val="dk1"/>
                </a:solidFill>
                <a:latin typeface="Calibri"/>
                <a:ea typeface="Calibri"/>
                <a:cs typeface="Calibri"/>
                <a:sym typeface="Calibri"/>
              </a:rPr>
              <a:t>Statistical distances are used for several important reasons:</a:t>
            </a:r>
            <a:endParaRPr dirty="0"/>
          </a:p>
          <a:p>
            <a:pPr marL="114300" lvl="0" indent="0" algn="l" rtl="0">
              <a:lnSpc>
                <a:spcPct val="100000"/>
              </a:lnSpc>
              <a:spcBef>
                <a:spcPts val="360"/>
              </a:spcBef>
              <a:spcAft>
                <a:spcPts val="0"/>
              </a:spcAft>
              <a:buSzPts val="1800"/>
              <a:buNone/>
            </a:pPr>
            <a:endParaRPr sz="1800" b="0" i="0" dirty="0">
              <a:solidFill>
                <a:schemeClr val="dk1"/>
              </a:solidFill>
              <a:latin typeface="Calibri"/>
              <a:ea typeface="Calibri"/>
              <a:cs typeface="Calibri"/>
              <a:sym typeface="Calibri"/>
            </a:endParaRPr>
          </a:p>
          <a:p>
            <a:pPr marL="457200" lvl="0" indent="-342900" algn="l" rtl="0">
              <a:lnSpc>
                <a:spcPct val="100000"/>
              </a:lnSpc>
              <a:spcBef>
                <a:spcPts val="360"/>
              </a:spcBef>
              <a:spcAft>
                <a:spcPts val="0"/>
              </a:spcAft>
              <a:buClr>
                <a:schemeClr val="dk1"/>
              </a:buClr>
              <a:buSzPts val="1800"/>
              <a:buChar char="•"/>
            </a:pPr>
            <a:r>
              <a:rPr lang="en-US" sz="1800" dirty="0">
                <a:solidFill>
                  <a:schemeClr val="dk1"/>
                </a:solidFill>
                <a:latin typeface="Calibri"/>
                <a:ea typeface="Calibri"/>
                <a:cs typeface="Calibri"/>
                <a:sym typeface="Calibri"/>
              </a:rPr>
              <a:t>Outlier Detection</a:t>
            </a:r>
            <a:endParaRPr dirty="0"/>
          </a:p>
          <a:p>
            <a:pPr marL="457200" lvl="0" indent="-342900" algn="l" rtl="0">
              <a:lnSpc>
                <a:spcPct val="100000"/>
              </a:lnSpc>
              <a:spcBef>
                <a:spcPts val="360"/>
              </a:spcBef>
              <a:spcAft>
                <a:spcPts val="0"/>
              </a:spcAft>
              <a:buClr>
                <a:schemeClr val="dk1"/>
              </a:buClr>
              <a:buSzPts val="1800"/>
              <a:buChar char="•"/>
            </a:pPr>
            <a:r>
              <a:rPr lang="en-US" sz="1800" dirty="0">
                <a:solidFill>
                  <a:schemeClr val="dk1"/>
                </a:solidFill>
                <a:latin typeface="Calibri"/>
                <a:ea typeface="Calibri"/>
                <a:cs typeface="Calibri"/>
                <a:sym typeface="Calibri"/>
              </a:rPr>
              <a:t>Clustering Analysis</a:t>
            </a:r>
            <a:endParaRPr dirty="0"/>
          </a:p>
          <a:p>
            <a:pPr marL="457200" lvl="0" indent="-342900" algn="l" rtl="0">
              <a:lnSpc>
                <a:spcPct val="100000"/>
              </a:lnSpc>
              <a:spcBef>
                <a:spcPts val="360"/>
              </a:spcBef>
              <a:spcAft>
                <a:spcPts val="0"/>
              </a:spcAft>
              <a:buClr>
                <a:schemeClr val="dk1"/>
              </a:buClr>
              <a:buSzPts val="1800"/>
              <a:buChar char="•"/>
            </a:pPr>
            <a:r>
              <a:rPr lang="en-US" sz="1800" dirty="0">
                <a:solidFill>
                  <a:schemeClr val="dk1"/>
                </a:solidFill>
                <a:latin typeface="Calibri"/>
                <a:ea typeface="Calibri"/>
                <a:cs typeface="Calibri"/>
                <a:sym typeface="Calibri"/>
              </a:rPr>
              <a:t>Feature Selection</a:t>
            </a:r>
            <a:endParaRPr dirty="0"/>
          </a:p>
          <a:p>
            <a:pPr marL="457200" lvl="0" indent="-342900" algn="l" rtl="0">
              <a:lnSpc>
                <a:spcPct val="100000"/>
              </a:lnSpc>
              <a:spcBef>
                <a:spcPts val="360"/>
              </a:spcBef>
              <a:spcAft>
                <a:spcPts val="0"/>
              </a:spcAft>
              <a:buClr>
                <a:schemeClr val="dk1"/>
              </a:buClr>
              <a:buSzPts val="1800"/>
              <a:buChar char="•"/>
            </a:pPr>
            <a:r>
              <a:rPr lang="en-US" sz="1800" dirty="0">
                <a:solidFill>
                  <a:schemeClr val="dk1"/>
                </a:solidFill>
                <a:latin typeface="Calibri"/>
                <a:ea typeface="Calibri"/>
                <a:cs typeface="Calibri"/>
                <a:sym typeface="Calibri"/>
              </a:rPr>
              <a:t>Data Cleaning</a:t>
            </a:r>
            <a:endParaRPr dirty="0"/>
          </a:p>
          <a:p>
            <a:pPr marL="457200" lvl="0" indent="-342900" algn="l" rtl="0">
              <a:lnSpc>
                <a:spcPct val="100000"/>
              </a:lnSpc>
              <a:spcBef>
                <a:spcPts val="360"/>
              </a:spcBef>
              <a:spcAft>
                <a:spcPts val="0"/>
              </a:spcAft>
              <a:buClr>
                <a:schemeClr val="dk1"/>
              </a:buClr>
              <a:buSzPts val="1800"/>
              <a:buChar char="•"/>
            </a:pPr>
            <a:r>
              <a:rPr lang="en-US" sz="1800" dirty="0">
                <a:solidFill>
                  <a:schemeClr val="dk1"/>
                </a:solidFill>
                <a:latin typeface="Calibri"/>
                <a:ea typeface="Calibri"/>
                <a:cs typeface="Calibri"/>
                <a:sym typeface="Calibri"/>
              </a:rPr>
              <a:t>Dimensionality Reduction</a:t>
            </a:r>
            <a:endParaRPr dirty="0"/>
          </a:p>
          <a:p>
            <a:pPr marL="114300" lvl="0" indent="0" algn="l" rtl="0">
              <a:lnSpc>
                <a:spcPct val="100000"/>
              </a:lnSpc>
              <a:spcBef>
                <a:spcPts val="360"/>
              </a:spcBef>
              <a:spcAft>
                <a:spcPts val="0"/>
              </a:spcAft>
              <a:buSzPts val="1800"/>
              <a:buNone/>
            </a:pPr>
            <a:endParaRPr sz="1800" dirty="0">
              <a:solidFill>
                <a:schemeClr val="dk1"/>
              </a:solidFill>
              <a:latin typeface="Calibri"/>
              <a:ea typeface="Calibri"/>
              <a:cs typeface="Calibri"/>
              <a:sym typeface="Calibri"/>
            </a:endParaRPr>
          </a:p>
          <a:p>
            <a:pPr marL="457200" lvl="0" indent="-228600" algn="l" rtl="0">
              <a:lnSpc>
                <a:spcPct val="100000"/>
              </a:lnSpc>
              <a:spcBef>
                <a:spcPts val="360"/>
              </a:spcBef>
              <a:spcAft>
                <a:spcPts val="0"/>
              </a:spcAft>
              <a:buClr>
                <a:schemeClr val="dk1"/>
              </a:buClr>
              <a:buSzPts val="1800"/>
              <a:buNone/>
            </a:pPr>
            <a:endParaRPr dirty="0">
              <a:solidFill>
                <a:srgbClr val="374151"/>
              </a:solidFill>
              <a:latin typeface="Arial"/>
              <a:ea typeface="Arial"/>
              <a:cs typeface="Arial"/>
              <a:sym typeface="Arial"/>
            </a:endParaRPr>
          </a:p>
          <a:p>
            <a:pPr marL="457200" lvl="0" indent="-228600" algn="l" rtl="0">
              <a:lnSpc>
                <a:spcPct val="100000"/>
              </a:lnSpc>
              <a:spcBef>
                <a:spcPts val="360"/>
              </a:spcBef>
              <a:spcAft>
                <a:spcPts val="0"/>
              </a:spcAft>
              <a:buClr>
                <a:schemeClr val="dk1"/>
              </a:buClr>
              <a:buSzPts val="1800"/>
              <a:buNone/>
            </a:pPr>
            <a:endParaRPr dirty="0"/>
          </a:p>
        </p:txBody>
      </p:sp>
      <p:sp>
        <p:nvSpPr>
          <p:cNvPr id="616" name="Google Shape;616;p46"/>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71</a:t>
            </a:fld>
            <a:endParaRPr/>
          </a:p>
        </p:txBody>
      </p:sp>
      <p:pic>
        <p:nvPicPr>
          <p:cNvPr id="617" name="Google Shape;617;p46"/>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5159-323D-4113-97DE-57F45FA1106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70A7765-C349-4A35-B262-929271A7E0F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9BD5510-BEA0-469B-8924-92981939C5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pic>
        <p:nvPicPr>
          <p:cNvPr id="5" name="Picture 4">
            <a:extLst>
              <a:ext uri="{FF2B5EF4-FFF2-40B4-BE49-F238E27FC236}">
                <a16:creationId xmlns:a16="http://schemas.microsoft.com/office/drawing/2014/main" id="{AD680406-081F-4FEF-AFED-280B5D02942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58024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8782B-8381-4538-B00C-CF6B222C01A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AD54303-2C31-445A-8131-143CA685DA9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5F4050E-EE6D-4A49-9F7C-41F7A3861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pic>
        <p:nvPicPr>
          <p:cNvPr id="5" name="Picture 4">
            <a:extLst>
              <a:ext uri="{FF2B5EF4-FFF2-40B4-BE49-F238E27FC236}">
                <a16:creationId xmlns:a16="http://schemas.microsoft.com/office/drawing/2014/main" id="{E4232F46-83DF-44E2-BFB9-E2462367A53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55048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7"/>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114300" lvl="0" indent="0" algn="l" rtl="0">
              <a:lnSpc>
                <a:spcPct val="100000"/>
              </a:lnSpc>
              <a:spcBef>
                <a:spcPts val="360"/>
              </a:spcBef>
              <a:spcAft>
                <a:spcPts val="0"/>
              </a:spcAft>
              <a:buSzPts val="1800"/>
              <a:buNone/>
            </a:pPr>
            <a:r>
              <a:rPr lang="en-US"/>
              <a:t>Based on the correlation coefficient, we can select the important features:</a:t>
            </a:r>
            <a:endParaRPr/>
          </a:p>
          <a:p>
            <a:pPr marL="457200" lvl="0" indent="-342900" algn="l" rtl="0">
              <a:lnSpc>
                <a:spcPct val="100000"/>
              </a:lnSpc>
              <a:spcBef>
                <a:spcPts val="360"/>
              </a:spcBef>
              <a:spcAft>
                <a:spcPts val="0"/>
              </a:spcAft>
              <a:buClr>
                <a:schemeClr val="dk1"/>
              </a:buClr>
              <a:buSzPts val="1800"/>
              <a:buChar char="•"/>
            </a:pPr>
            <a:r>
              <a:rPr lang="en-US" sz="2000"/>
              <a:t>If the independent feature is not correlated with the target variable, we could remove that feature.</a:t>
            </a:r>
            <a:endParaRPr/>
          </a:p>
          <a:p>
            <a:pPr marL="457200" lvl="0" indent="-342900" algn="l" rtl="0">
              <a:lnSpc>
                <a:spcPct val="100000"/>
              </a:lnSpc>
              <a:spcBef>
                <a:spcPts val="360"/>
              </a:spcBef>
              <a:spcAft>
                <a:spcPts val="0"/>
              </a:spcAft>
              <a:buClr>
                <a:schemeClr val="dk1"/>
              </a:buClr>
              <a:buSzPts val="1800"/>
              <a:buChar char="•"/>
            </a:pPr>
            <a:r>
              <a:rPr lang="en-US" sz="2000"/>
              <a:t>Or if two independent features are highly correlated, we could remove any one feature.</a:t>
            </a:r>
            <a:endParaRPr/>
          </a:p>
        </p:txBody>
      </p:sp>
      <p:sp>
        <p:nvSpPr>
          <p:cNvPr id="645" name="Google Shape;645;p47"/>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74</a:t>
            </a:fld>
            <a:endParaRPr/>
          </a:p>
        </p:txBody>
      </p:sp>
      <p:pic>
        <p:nvPicPr>
          <p:cNvPr id="646" name="Google Shape;646;p47"/>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5" descr="Image result for machine learning robot"/>
          <p:cNvPicPr preferRelativeResize="0"/>
          <p:nvPr/>
        </p:nvPicPr>
        <p:blipFill rotWithShape="1">
          <a:blip r:embed="rId3">
            <a:alphaModFix/>
          </a:blip>
          <a:srcRect/>
          <a:stretch/>
        </p:blipFill>
        <p:spPr>
          <a:xfrm>
            <a:off x="-152400" y="885825"/>
            <a:ext cx="4495800" cy="3371850"/>
          </a:xfrm>
          <a:prstGeom prst="rect">
            <a:avLst/>
          </a:prstGeom>
          <a:noFill/>
          <a:ln>
            <a:noFill/>
          </a:ln>
        </p:spPr>
      </p:pic>
      <p:sp>
        <p:nvSpPr>
          <p:cNvPr id="652" name="Google Shape;652;p55"/>
          <p:cNvSpPr txBox="1">
            <a:spLocks noGrp="1"/>
          </p:cNvSpPr>
          <p:nvPr>
            <p:ph type="ctrTitle"/>
          </p:nvPr>
        </p:nvSpPr>
        <p:spPr>
          <a:xfrm>
            <a:off x="2971800" y="1048703"/>
            <a:ext cx="6095063" cy="110251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3600" b="1"/>
              <a:t>Hypothesis Testing &amp;</a:t>
            </a:r>
            <a:br>
              <a:rPr lang="en-US" sz="3600" b="1"/>
            </a:br>
            <a:r>
              <a:rPr lang="en-US" sz="2800"/>
              <a:t>Other computational Techniques</a:t>
            </a:r>
            <a:endParaRPr/>
          </a:p>
        </p:txBody>
      </p:sp>
      <p:sp>
        <p:nvSpPr>
          <p:cNvPr id="653" name="Google Shape;653;p55"/>
          <p:cNvSpPr txBox="1">
            <a:spLocks noGrp="1"/>
          </p:cNvSpPr>
          <p:nvPr>
            <p:ph type="subTitle" idx="1"/>
          </p:nvPr>
        </p:nvSpPr>
        <p:spPr>
          <a:xfrm>
            <a:off x="3924300" y="2271594"/>
            <a:ext cx="4495800" cy="131445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88888"/>
              </a:buClr>
              <a:buSzPts val="3200"/>
              <a:buNone/>
            </a:pPr>
            <a:r>
              <a:rPr lang="en-US"/>
              <a:t>Module - 4</a:t>
            </a:r>
            <a:endParaRPr/>
          </a:p>
        </p:txBody>
      </p:sp>
      <p:sp>
        <p:nvSpPr>
          <p:cNvPr id="654" name="Google Shape;654;p55"/>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75</a:t>
            </a:fld>
            <a:endParaRPr/>
          </a:p>
        </p:txBody>
      </p:sp>
      <p:sp>
        <p:nvSpPr>
          <p:cNvPr id="655" name="Google Shape;655;p55"/>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pic>
        <p:nvPicPr>
          <p:cNvPr id="656" name="Google Shape;656;p55"/>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fa2dc849d1_0_0"/>
          <p:cNvSpPr txBox="1">
            <a:spLocks noGrp="1"/>
          </p:cNvSpPr>
          <p:nvPr>
            <p:ph type="title"/>
          </p:nvPr>
        </p:nvSpPr>
        <p:spPr>
          <a:xfrm>
            <a:off x="71200" y="0"/>
            <a:ext cx="6914400" cy="676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sz="2900">
                <a:solidFill>
                  <a:srgbClr val="538CD5"/>
                </a:solidFill>
              </a:rPr>
              <a:t>Hypothesis Testing</a:t>
            </a:r>
            <a:endParaRPr sz="2900">
              <a:solidFill>
                <a:srgbClr val="538CD5"/>
              </a:solidFill>
            </a:endParaRPr>
          </a:p>
        </p:txBody>
      </p:sp>
      <p:sp>
        <p:nvSpPr>
          <p:cNvPr id="662" name="Google Shape;662;gfa2dc849d1_0_0"/>
          <p:cNvSpPr txBox="1">
            <a:spLocks noGrp="1"/>
          </p:cNvSpPr>
          <p:nvPr>
            <p:ph type="body" idx="1"/>
          </p:nvPr>
        </p:nvSpPr>
        <p:spPr>
          <a:xfrm>
            <a:off x="186875" y="819150"/>
            <a:ext cx="8728500" cy="3394500"/>
          </a:xfrm>
          <a:prstGeom prst="rect">
            <a:avLst/>
          </a:prstGeom>
          <a:noFill/>
          <a:ln>
            <a:noFill/>
          </a:ln>
        </p:spPr>
        <p:txBody>
          <a:bodyPr spcFirstLastPara="1" wrap="square" lIns="91425" tIns="45700" rIns="91425" bIns="45700" anchor="t" anchorCtr="0">
            <a:normAutofit/>
          </a:bodyPr>
          <a:lstStyle/>
          <a:p>
            <a:pPr marL="457200" lvl="0" indent="-336550" algn="l" rtl="0">
              <a:lnSpc>
                <a:spcPct val="115000"/>
              </a:lnSpc>
              <a:spcBef>
                <a:spcPts val="0"/>
              </a:spcBef>
              <a:spcAft>
                <a:spcPts val="0"/>
              </a:spcAft>
              <a:buSzPts val="1700"/>
              <a:buChar char="•"/>
            </a:pPr>
            <a:r>
              <a:rPr lang="en-US" sz="1700"/>
              <a:t>Hypothesis is a statement, assumption or claim about the value of the parameter (mean, variance, median etc.).</a:t>
            </a:r>
            <a:endParaRPr sz="1700"/>
          </a:p>
          <a:p>
            <a:pPr marL="457200" lvl="0" indent="-336550" algn="l" rtl="0">
              <a:lnSpc>
                <a:spcPct val="115000"/>
              </a:lnSpc>
              <a:spcBef>
                <a:spcPts val="0"/>
              </a:spcBef>
              <a:spcAft>
                <a:spcPts val="0"/>
              </a:spcAft>
              <a:buSzPts val="1700"/>
              <a:buChar char="•"/>
            </a:pPr>
            <a:r>
              <a:rPr lang="en-US" sz="1700"/>
              <a:t>A hypothesis is an educated guess about something in the world around you. It should be testable, either by experiment or observation. </a:t>
            </a:r>
            <a:endParaRPr sz="1700"/>
          </a:p>
          <a:p>
            <a:pPr marL="0" lvl="0" indent="0" algn="l" rtl="0">
              <a:lnSpc>
                <a:spcPct val="115000"/>
              </a:lnSpc>
              <a:spcBef>
                <a:spcPts val="1000"/>
              </a:spcBef>
              <a:spcAft>
                <a:spcPts val="0"/>
              </a:spcAft>
              <a:buSzPts val="1800"/>
              <a:buNone/>
            </a:pPr>
            <a:endParaRPr sz="1700"/>
          </a:p>
          <a:p>
            <a:pPr marL="0" lvl="0" indent="0" algn="l" rtl="0">
              <a:lnSpc>
                <a:spcPct val="115000"/>
              </a:lnSpc>
              <a:spcBef>
                <a:spcPts val="1000"/>
              </a:spcBef>
              <a:spcAft>
                <a:spcPts val="1000"/>
              </a:spcAft>
              <a:buClr>
                <a:schemeClr val="dk1"/>
              </a:buClr>
              <a:buSzPts val="1100"/>
              <a:buFont typeface="Arial"/>
              <a:buNone/>
            </a:pPr>
            <a:r>
              <a:rPr lang="en-US" sz="1700"/>
              <a:t>Ex:-if we make a statement that “Dhoni is the best Indian Captain ever.” This is an assumption that we are making based on the average wins and loses team had under his captaincy.  We can test this statement based on all the match data.</a:t>
            </a:r>
            <a:endParaRPr sz="1700"/>
          </a:p>
        </p:txBody>
      </p:sp>
      <p:sp>
        <p:nvSpPr>
          <p:cNvPr id="663" name="Google Shape;663;gfa2dc849d1_0_0"/>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664" name="Google Shape;664;gfa2dc849d1_0_0"/>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76</a:t>
            </a:fld>
            <a:endParaRPr/>
          </a:p>
        </p:txBody>
      </p:sp>
      <p:pic>
        <p:nvPicPr>
          <p:cNvPr id="665" name="Google Shape;665;gfa2dc849d1_0_0"/>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6"/>
          <p:cNvSpPr txBox="1">
            <a:spLocks noGrp="1"/>
          </p:cNvSpPr>
          <p:nvPr>
            <p:ph type="title"/>
          </p:nvPr>
        </p:nvSpPr>
        <p:spPr>
          <a:xfrm>
            <a:off x="71200" y="0"/>
            <a:ext cx="6914400" cy="676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sz="2900">
                <a:solidFill>
                  <a:srgbClr val="538CD5"/>
                </a:solidFill>
              </a:rPr>
              <a:t>Comparing and Analyzing Relationships</a:t>
            </a:r>
            <a:endParaRPr sz="2900">
              <a:solidFill>
                <a:srgbClr val="538CD5"/>
              </a:solidFill>
            </a:endParaRPr>
          </a:p>
        </p:txBody>
      </p:sp>
      <p:sp>
        <p:nvSpPr>
          <p:cNvPr id="671" name="Google Shape;671;p56"/>
          <p:cNvSpPr txBox="1">
            <a:spLocks noGrp="1"/>
          </p:cNvSpPr>
          <p:nvPr>
            <p:ph type="body" idx="1"/>
          </p:nvPr>
        </p:nvSpPr>
        <p:spPr>
          <a:xfrm>
            <a:off x="186875" y="819150"/>
            <a:ext cx="8728500" cy="3394500"/>
          </a:xfrm>
          <a:prstGeom prst="rect">
            <a:avLst/>
          </a:prstGeom>
          <a:noFill/>
          <a:ln>
            <a:noFill/>
          </a:ln>
        </p:spPr>
        <p:txBody>
          <a:bodyPr spcFirstLastPara="1" wrap="square" lIns="91425" tIns="45700" rIns="91425" bIns="45700" anchor="t" anchorCtr="0">
            <a:normAutofit/>
          </a:bodyPr>
          <a:lstStyle/>
          <a:p>
            <a:pPr marL="457200" lvl="0" indent="-361950" algn="l" rtl="0">
              <a:lnSpc>
                <a:spcPct val="115000"/>
              </a:lnSpc>
              <a:spcBef>
                <a:spcPts val="0"/>
              </a:spcBef>
              <a:spcAft>
                <a:spcPts val="0"/>
              </a:spcAft>
              <a:buSzPts val="2100"/>
              <a:buChar char="•"/>
            </a:pPr>
            <a:r>
              <a:rPr lang="en-US" sz="2100"/>
              <a:t>Does the treatment with new drug help more patients than the standard treatment with old drug?</a:t>
            </a:r>
            <a:endParaRPr/>
          </a:p>
          <a:p>
            <a:pPr marL="95250" lvl="0" indent="0" algn="l" rtl="0">
              <a:lnSpc>
                <a:spcPct val="115000"/>
              </a:lnSpc>
              <a:spcBef>
                <a:spcPts val="0"/>
              </a:spcBef>
              <a:spcAft>
                <a:spcPts val="0"/>
              </a:spcAft>
              <a:buSzPts val="2100"/>
              <a:buNone/>
            </a:pPr>
            <a:endParaRPr sz="2100"/>
          </a:p>
          <a:p>
            <a:pPr marL="457200" lvl="0" indent="-361950" algn="l" rtl="0">
              <a:lnSpc>
                <a:spcPct val="115000"/>
              </a:lnSpc>
              <a:spcBef>
                <a:spcPts val="0"/>
              </a:spcBef>
              <a:spcAft>
                <a:spcPts val="0"/>
              </a:spcAft>
              <a:buSzPts val="2100"/>
              <a:buChar char="•"/>
            </a:pPr>
            <a:r>
              <a:rPr lang="en-US" sz="2100"/>
              <a:t>Which of these four methods is the most efficient way of teaching machine learning?</a:t>
            </a:r>
            <a:endParaRPr sz="3900"/>
          </a:p>
        </p:txBody>
      </p:sp>
      <p:sp>
        <p:nvSpPr>
          <p:cNvPr id="672" name="Google Shape;672;p56"/>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673" name="Google Shape;673;p56"/>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77</a:t>
            </a:fld>
            <a:endParaRPr/>
          </a:p>
        </p:txBody>
      </p:sp>
      <p:pic>
        <p:nvPicPr>
          <p:cNvPr id="674" name="Google Shape;674;p56"/>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8"/>
          <p:cNvSpPr txBox="1">
            <a:spLocks noGrp="1"/>
          </p:cNvSpPr>
          <p:nvPr>
            <p:ph type="title"/>
          </p:nvPr>
        </p:nvSpPr>
        <p:spPr>
          <a:xfrm>
            <a:off x="71200" y="0"/>
            <a:ext cx="6914400" cy="676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sz="2900">
                <a:solidFill>
                  <a:srgbClr val="538CD5"/>
                </a:solidFill>
              </a:rPr>
              <a:t>Types of Hypothesis</a:t>
            </a:r>
            <a:endParaRPr sz="2900">
              <a:solidFill>
                <a:srgbClr val="538CD5"/>
              </a:solidFill>
            </a:endParaRPr>
          </a:p>
        </p:txBody>
      </p:sp>
      <p:sp>
        <p:nvSpPr>
          <p:cNvPr id="680" name="Google Shape;680;p48"/>
          <p:cNvSpPr txBox="1">
            <a:spLocks noGrp="1"/>
          </p:cNvSpPr>
          <p:nvPr>
            <p:ph type="body" idx="1"/>
          </p:nvPr>
        </p:nvSpPr>
        <p:spPr>
          <a:xfrm>
            <a:off x="186875" y="819150"/>
            <a:ext cx="8728500" cy="3394500"/>
          </a:xfrm>
          <a:prstGeom prst="rect">
            <a:avLst/>
          </a:prstGeom>
          <a:noFill/>
          <a:ln>
            <a:noFill/>
          </a:ln>
        </p:spPr>
        <p:txBody>
          <a:bodyPr spcFirstLastPara="1" wrap="square" lIns="91425" tIns="45700" rIns="91425" bIns="45700" anchor="t" anchorCtr="0">
            <a:normAutofit/>
          </a:bodyPr>
          <a:lstStyle/>
          <a:p>
            <a:pPr marL="457200" lvl="0" indent="-361950" algn="l" rtl="0">
              <a:lnSpc>
                <a:spcPct val="115000"/>
              </a:lnSpc>
              <a:spcBef>
                <a:spcPts val="0"/>
              </a:spcBef>
              <a:spcAft>
                <a:spcPts val="0"/>
              </a:spcAft>
              <a:buSzPts val="2100"/>
              <a:buChar char="•"/>
            </a:pPr>
            <a:r>
              <a:rPr lang="en-US" sz="2100"/>
              <a:t>When a hypothesis specifies an exact value of parameter, it is simple hypothesis. For eg., A motorcycle company claiming that a certain model gives an average mileage of 100 km per litre, this is a case of simple hypothesis. </a:t>
            </a:r>
            <a:endParaRPr/>
          </a:p>
          <a:p>
            <a:pPr marL="95250" lvl="0" indent="0" algn="l" rtl="0">
              <a:lnSpc>
                <a:spcPct val="115000"/>
              </a:lnSpc>
              <a:spcBef>
                <a:spcPts val="0"/>
              </a:spcBef>
              <a:spcAft>
                <a:spcPts val="0"/>
              </a:spcAft>
              <a:buSzPts val="2100"/>
              <a:buNone/>
            </a:pPr>
            <a:endParaRPr sz="2100"/>
          </a:p>
          <a:p>
            <a:pPr marL="457200" lvl="0" indent="-361950" algn="l" rtl="0">
              <a:lnSpc>
                <a:spcPct val="115000"/>
              </a:lnSpc>
              <a:spcBef>
                <a:spcPts val="0"/>
              </a:spcBef>
              <a:spcAft>
                <a:spcPts val="0"/>
              </a:spcAft>
              <a:buSzPts val="2100"/>
              <a:buChar char="•"/>
            </a:pPr>
            <a:r>
              <a:rPr lang="en-US" sz="2100"/>
              <a:t>If a hypothesis specifies a range of values then it is called a composite hypothesis. For eg., Average age of students in a class is greater than 20. This statement is a composite hypothesis.</a:t>
            </a:r>
            <a:endParaRPr sz="3900"/>
          </a:p>
        </p:txBody>
      </p:sp>
      <p:sp>
        <p:nvSpPr>
          <p:cNvPr id="681" name="Google Shape;681;p48"/>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682" name="Google Shape;682;p48"/>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78</a:t>
            </a:fld>
            <a:endParaRPr/>
          </a:p>
        </p:txBody>
      </p:sp>
      <p:pic>
        <p:nvPicPr>
          <p:cNvPr id="683" name="Google Shape;683;p48"/>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7"/>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538CD5"/>
                </a:solidFill>
              </a:rPr>
              <a:t>Null Hypothesis (H</a:t>
            </a:r>
            <a:r>
              <a:rPr lang="en-US" baseline="-25000">
                <a:solidFill>
                  <a:srgbClr val="538CD5"/>
                </a:solidFill>
              </a:rPr>
              <a:t>0</a:t>
            </a:r>
            <a:r>
              <a:rPr lang="en-US">
                <a:solidFill>
                  <a:srgbClr val="538CD5"/>
                </a:solidFill>
              </a:rPr>
              <a:t>)</a:t>
            </a:r>
            <a:endParaRPr>
              <a:solidFill>
                <a:srgbClr val="538CD5"/>
              </a:solidFill>
            </a:endParaRPr>
          </a:p>
        </p:txBody>
      </p:sp>
      <p:sp>
        <p:nvSpPr>
          <p:cNvPr id="689" name="Google Shape;689;p57"/>
          <p:cNvSpPr txBox="1">
            <a:spLocks noGrp="1"/>
          </p:cNvSpPr>
          <p:nvPr>
            <p:ph type="body" idx="1"/>
          </p:nvPr>
        </p:nvSpPr>
        <p:spPr>
          <a:xfrm>
            <a:off x="133475" y="915038"/>
            <a:ext cx="8553300" cy="3755700"/>
          </a:xfrm>
          <a:prstGeom prst="rect">
            <a:avLst/>
          </a:prstGeom>
          <a:noFill/>
          <a:ln>
            <a:noFill/>
          </a:ln>
        </p:spPr>
        <p:txBody>
          <a:bodyPr spcFirstLastPara="1" wrap="square" lIns="91425" tIns="45700" rIns="91425" bIns="45700" anchor="t" anchorCtr="0">
            <a:normAutofit/>
          </a:bodyPr>
          <a:lstStyle/>
          <a:p>
            <a:pPr marL="457200" lvl="0" indent="-381000" algn="l" rtl="0">
              <a:lnSpc>
                <a:spcPct val="115000"/>
              </a:lnSpc>
              <a:spcBef>
                <a:spcPts val="0"/>
              </a:spcBef>
              <a:spcAft>
                <a:spcPts val="0"/>
              </a:spcAft>
              <a:buSzPts val="2400"/>
              <a:buChar char="•"/>
            </a:pPr>
            <a:r>
              <a:rPr lang="en-US" sz="2400"/>
              <a:t>The null hypothesis is the hypothesis to be tested for possible rejection under the assumption that it is true.</a:t>
            </a:r>
            <a:endParaRPr/>
          </a:p>
          <a:p>
            <a:pPr marL="76200" lvl="0" indent="0" algn="l" rtl="0">
              <a:lnSpc>
                <a:spcPct val="115000"/>
              </a:lnSpc>
              <a:spcBef>
                <a:spcPts val="0"/>
              </a:spcBef>
              <a:spcAft>
                <a:spcPts val="0"/>
              </a:spcAft>
              <a:buSzPts val="2400"/>
              <a:buNone/>
            </a:pPr>
            <a:r>
              <a:rPr lang="en-US" sz="2400"/>
              <a:t>      </a:t>
            </a:r>
            <a:endParaRPr/>
          </a:p>
          <a:p>
            <a:pPr marL="457200" lvl="0" indent="-381000" algn="l" rtl="0">
              <a:lnSpc>
                <a:spcPct val="115000"/>
              </a:lnSpc>
              <a:spcBef>
                <a:spcPts val="0"/>
              </a:spcBef>
              <a:spcAft>
                <a:spcPts val="1000"/>
              </a:spcAft>
              <a:buSzPts val="2400"/>
              <a:buChar char="•"/>
            </a:pPr>
            <a:r>
              <a:rPr lang="en-US" sz="2400"/>
              <a:t>The concept of the null is similar to innocent until proven guilty.</a:t>
            </a:r>
            <a:endParaRPr sz="2400"/>
          </a:p>
        </p:txBody>
      </p:sp>
      <p:sp>
        <p:nvSpPr>
          <p:cNvPr id="690" name="Google Shape;690;p57"/>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691" name="Google Shape;691;p57"/>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79</a:t>
            </a:fld>
            <a:endParaRPr/>
          </a:p>
        </p:txBody>
      </p:sp>
      <p:pic>
        <p:nvPicPr>
          <p:cNvPr id="692" name="Google Shape;692;p57"/>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538CD5"/>
                </a:solidFill>
              </a:rPr>
              <a:t>Examples</a:t>
            </a:r>
            <a:endParaRPr>
              <a:solidFill>
                <a:srgbClr val="538CD5"/>
              </a:solidFill>
            </a:endParaRPr>
          </a:p>
        </p:txBody>
      </p:sp>
      <p:sp>
        <p:nvSpPr>
          <p:cNvPr id="173" name="Google Shape;173;p8"/>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342900" lvl="0" indent="-139700" algn="l" rtl="0">
              <a:lnSpc>
                <a:spcPct val="100000"/>
              </a:lnSpc>
              <a:spcBef>
                <a:spcPts val="0"/>
              </a:spcBef>
              <a:spcAft>
                <a:spcPts val="0"/>
              </a:spcAft>
              <a:buClr>
                <a:schemeClr val="dk1"/>
              </a:buClr>
              <a:buSzPts val="3200"/>
              <a:buNone/>
            </a:pPr>
            <a:endParaRPr/>
          </a:p>
        </p:txBody>
      </p:sp>
      <p:sp>
        <p:nvSpPr>
          <p:cNvPr id="174" name="Google Shape;174;p8"/>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175" name="Google Shape;175;p8"/>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a:t>
            </a:fld>
            <a:endParaRPr/>
          </a:p>
        </p:txBody>
      </p:sp>
      <p:pic>
        <p:nvPicPr>
          <p:cNvPr id="176" name="Google Shape;176;p8"/>
          <p:cNvPicPr preferRelativeResize="0"/>
          <p:nvPr/>
        </p:nvPicPr>
        <p:blipFill rotWithShape="1">
          <a:blip r:embed="rId3">
            <a:alphaModFix/>
          </a:blip>
          <a:srcRect t="10651" b="10651"/>
          <a:stretch/>
        </p:blipFill>
        <p:spPr>
          <a:xfrm>
            <a:off x="-4011" y="686394"/>
            <a:ext cx="9144000" cy="4045746"/>
          </a:xfrm>
          <a:prstGeom prst="rect">
            <a:avLst/>
          </a:prstGeom>
          <a:noFill/>
          <a:ln>
            <a:noFill/>
          </a:ln>
        </p:spPr>
      </p:pic>
      <p:pic>
        <p:nvPicPr>
          <p:cNvPr id="177" name="Google Shape;177;p8"/>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fa2dc849d1_0_14"/>
          <p:cNvSpPr txBox="1">
            <a:spLocks noGrp="1"/>
          </p:cNvSpPr>
          <p:nvPr>
            <p:ph type="title"/>
          </p:nvPr>
        </p:nvSpPr>
        <p:spPr>
          <a:xfrm>
            <a:off x="457200" y="133350"/>
            <a:ext cx="64128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538CD5"/>
                </a:solidFill>
              </a:rPr>
              <a:t>Alternate Hypothesis (H</a:t>
            </a:r>
            <a:r>
              <a:rPr lang="en-US" baseline="-25000">
                <a:solidFill>
                  <a:srgbClr val="538CD5"/>
                </a:solidFill>
              </a:rPr>
              <a:t>A</a:t>
            </a:r>
            <a:r>
              <a:rPr lang="en-US">
                <a:solidFill>
                  <a:srgbClr val="538CD5"/>
                </a:solidFill>
              </a:rPr>
              <a:t>)/(H1)</a:t>
            </a:r>
            <a:endParaRPr>
              <a:solidFill>
                <a:srgbClr val="538CD5"/>
              </a:solidFill>
            </a:endParaRPr>
          </a:p>
        </p:txBody>
      </p:sp>
      <p:sp>
        <p:nvSpPr>
          <p:cNvPr id="698" name="Google Shape;698;gfa2dc849d1_0_14"/>
          <p:cNvSpPr txBox="1">
            <a:spLocks noGrp="1"/>
          </p:cNvSpPr>
          <p:nvPr>
            <p:ph type="body" idx="1"/>
          </p:nvPr>
        </p:nvSpPr>
        <p:spPr>
          <a:xfrm>
            <a:off x="133475" y="844513"/>
            <a:ext cx="8553300" cy="3755700"/>
          </a:xfrm>
          <a:prstGeom prst="rect">
            <a:avLst/>
          </a:prstGeom>
          <a:noFill/>
          <a:ln>
            <a:noFill/>
          </a:ln>
        </p:spPr>
        <p:txBody>
          <a:bodyPr spcFirstLastPara="1" wrap="square" lIns="91425" tIns="45700" rIns="91425" bIns="45700" anchor="t" anchorCtr="0">
            <a:normAutofit/>
          </a:bodyPr>
          <a:lstStyle/>
          <a:p>
            <a:pPr marL="457200" lvl="0" indent="-444500" algn="l" rtl="0">
              <a:lnSpc>
                <a:spcPct val="115000"/>
              </a:lnSpc>
              <a:spcBef>
                <a:spcPts val="0"/>
              </a:spcBef>
              <a:spcAft>
                <a:spcPts val="0"/>
              </a:spcAft>
              <a:buSzPts val="3400"/>
              <a:buChar char="•"/>
            </a:pPr>
            <a:r>
              <a:rPr lang="en-US" sz="2400"/>
              <a:t>The alternative hypothesis complements the Null hypothesis. </a:t>
            </a:r>
            <a:endParaRPr sz="2400"/>
          </a:p>
          <a:p>
            <a:pPr marL="457200" lvl="0" indent="-444500" algn="l" rtl="0">
              <a:lnSpc>
                <a:spcPct val="115000"/>
              </a:lnSpc>
              <a:spcBef>
                <a:spcPts val="1000"/>
              </a:spcBef>
              <a:spcAft>
                <a:spcPts val="1000"/>
              </a:spcAft>
              <a:buSzPts val="3400"/>
              <a:buChar char="•"/>
            </a:pPr>
            <a:r>
              <a:rPr lang="en-US" sz="2400"/>
              <a:t>It is opposite of the null hypothesis such that both the alternate and null hypotheses together cover all possible values of the population parameter.</a:t>
            </a:r>
            <a:endParaRPr sz="3400"/>
          </a:p>
        </p:txBody>
      </p:sp>
      <p:sp>
        <p:nvSpPr>
          <p:cNvPr id="699" name="Google Shape;699;gfa2dc849d1_0_14"/>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00" name="Google Shape;700;gfa2dc849d1_0_14"/>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80</a:t>
            </a:fld>
            <a:endParaRPr/>
          </a:p>
        </p:txBody>
      </p:sp>
      <p:pic>
        <p:nvPicPr>
          <p:cNvPr id="701" name="Google Shape;701;gfa2dc849d1_0_14"/>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7"/>
          <p:cNvSpPr txBox="1">
            <a:spLocks noGrp="1"/>
          </p:cNvSpPr>
          <p:nvPr>
            <p:ph type="title"/>
          </p:nvPr>
        </p:nvSpPr>
        <p:spPr>
          <a:xfrm>
            <a:off x="457200" y="133350"/>
            <a:ext cx="64008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0070C0"/>
                </a:solidFill>
              </a:rPr>
              <a:t>Hypothesis Testing – Case Discussion</a:t>
            </a:r>
            <a:endParaRPr>
              <a:solidFill>
                <a:srgbClr val="0070C0"/>
              </a:solidFill>
            </a:endParaRPr>
          </a:p>
        </p:txBody>
      </p:sp>
      <p:sp>
        <p:nvSpPr>
          <p:cNvPr id="707" name="Google Shape;707;p67"/>
          <p:cNvSpPr txBox="1">
            <a:spLocks noGrp="1"/>
          </p:cNvSpPr>
          <p:nvPr>
            <p:ph type="body" idx="1"/>
          </p:nvPr>
        </p:nvSpPr>
        <p:spPr>
          <a:xfrm>
            <a:off x="457200" y="971551"/>
            <a:ext cx="8229600" cy="33945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SzPts val="1800"/>
              <a:buNone/>
            </a:pPr>
            <a:r>
              <a:rPr lang="en-US" sz="2400" b="1" i="0" u="none" strike="noStrike">
                <a:solidFill>
                  <a:srgbClr val="000000"/>
                </a:solidFill>
              </a:rPr>
              <a:t>Consider a court of law</a:t>
            </a:r>
            <a:r>
              <a:rPr lang="en-US" sz="2400" b="1">
                <a:solidFill>
                  <a:srgbClr val="000000"/>
                </a:solidFill>
              </a:rPr>
              <a:t>:</a:t>
            </a:r>
            <a:endParaRPr sz="2400" b="1">
              <a:solidFill>
                <a:srgbClr val="000000"/>
              </a:solidFill>
            </a:endParaRPr>
          </a:p>
          <a:p>
            <a:pPr marL="457200" lvl="0" indent="0" algn="l" rtl="0">
              <a:lnSpc>
                <a:spcPct val="100000"/>
              </a:lnSpc>
              <a:spcBef>
                <a:spcPts val="0"/>
              </a:spcBef>
              <a:spcAft>
                <a:spcPts val="0"/>
              </a:spcAft>
              <a:buSzPts val="1800"/>
              <a:buNone/>
            </a:pPr>
            <a:r>
              <a:rPr lang="en-US" sz="2400">
                <a:solidFill>
                  <a:srgbClr val="000000"/>
                </a:solidFill>
              </a:rPr>
              <a:t>T</a:t>
            </a:r>
            <a:r>
              <a:rPr lang="en-US" sz="2400" b="0" i="0" u="none" strike="noStrike">
                <a:solidFill>
                  <a:srgbClr val="000000"/>
                </a:solidFill>
                <a:latin typeface="Calibri"/>
                <a:ea typeface="Calibri"/>
                <a:cs typeface="Calibri"/>
                <a:sym typeface="Calibri"/>
              </a:rPr>
              <a:t>he null hypothesis always begins with the assumption that the defendant is innocent.</a:t>
            </a:r>
            <a:endParaRPr sz="2400"/>
          </a:p>
          <a:p>
            <a:pPr marL="114300" lvl="0" indent="0" algn="l" rtl="0">
              <a:lnSpc>
                <a:spcPct val="100000"/>
              </a:lnSpc>
              <a:spcBef>
                <a:spcPts val="0"/>
              </a:spcBef>
              <a:spcAft>
                <a:spcPts val="0"/>
              </a:spcAft>
              <a:buSzPts val="1800"/>
              <a:buNone/>
            </a:pPr>
            <a:endParaRPr sz="2400" b="0" i="0" u="none" strike="noStrike">
              <a:solidFill>
                <a:srgbClr val="000000"/>
              </a:solidFill>
              <a:latin typeface="Arial"/>
              <a:ea typeface="Arial"/>
              <a:cs typeface="Arial"/>
              <a:sym typeface="Arial"/>
            </a:endParaRPr>
          </a:p>
          <a:p>
            <a:pPr marL="457200" lvl="0" indent="-381000" algn="l" rtl="0">
              <a:lnSpc>
                <a:spcPct val="100000"/>
              </a:lnSpc>
              <a:spcBef>
                <a:spcPts val="400"/>
              </a:spcBef>
              <a:spcAft>
                <a:spcPts val="0"/>
              </a:spcAft>
              <a:buSzPts val="2400"/>
              <a:buFont typeface="Arial"/>
              <a:buChar char="•"/>
            </a:pPr>
            <a:r>
              <a:rPr lang="en-US" sz="2400" b="0" i="0" u="none" strike="noStrike">
                <a:solidFill>
                  <a:srgbClr val="000000"/>
                </a:solidFill>
                <a:latin typeface="Calibri"/>
                <a:ea typeface="Calibri"/>
                <a:cs typeface="Calibri"/>
                <a:sym typeface="Calibri"/>
              </a:rPr>
              <a:t>We require evidence to reject th</a:t>
            </a:r>
            <a:r>
              <a:rPr lang="en-US" sz="2400">
                <a:solidFill>
                  <a:srgbClr val="000000"/>
                </a:solidFill>
              </a:rPr>
              <a:t>e</a:t>
            </a:r>
            <a:r>
              <a:rPr lang="en-US" sz="2400" b="0" i="0" u="none" strike="noStrike">
                <a:solidFill>
                  <a:srgbClr val="000000"/>
                </a:solidFill>
                <a:latin typeface="Calibri"/>
                <a:ea typeface="Calibri"/>
                <a:cs typeface="Calibri"/>
                <a:sym typeface="Calibri"/>
              </a:rPr>
              <a:t> null hypothesis (convict the defendant).</a:t>
            </a:r>
            <a:endParaRPr sz="2400"/>
          </a:p>
          <a:p>
            <a:pPr marL="114300" lvl="0" indent="0" algn="l" rtl="0">
              <a:lnSpc>
                <a:spcPct val="100000"/>
              </a:lnSpc>
              <a:spcBef>
                <a:spcPts val="400"/>
              </a:spcBef>
              <a:spcAft>
                <a:spcPts val="0"/>
              </a:spcAft>
              <a:buSzPts val="1800"/>
              <a:buNone/>
            </a:pPr>
            <a:endParaRPr sz="2400" b="0" i="0" u="none" strike="noStrike">
              <a:solidFill>
                <a:srgbClr val="000000"/>
              </a:solidFill>
              <a:latin typeface="Arial"/>
              <a:ea typeface="Arial"/>
              <a:cs typeface="Arial"/>
              <a:sym typeface="Arial"/>
            </a:endParaRPr>
          </a:p>
          <a:p>
            <a:pPr marL="457200" lvl="0" indent="-381000" algn="l" rtl="0">
              <a:lnSpc>
                <a:spcPct val="100000"/>
              </a:lnSpc>
              <a:spcBef>
                <a:spcPts val="400"/>
              </a:spcBef>
              <a:spcAft>
                <a:spcPts val="0"/>
              </a:spcAft>
              <a:buSzPts val="2400"/>
              <a:buFont typeface="Arial"/>
              <a:buChar char="•"/>
            </a:pPr>
            <a:r>
              <a:rPr lang="en-US" sz="2400" b="0" i="0" u="none" strike="noStrike">
                <a:solidFill>
                  <a:srgbClr val="000000"/>
                </a:solidFill>
                <a:latin typeface="Calibri"/>
                <a:ea typeface="Calibri"/>
                <a:cs typeface="Calibri"/>
                <a:sym typeface="Calibri"/>
              </a:rPr>
              <a:t>When we collect evidence and try to reject null hypothesis, there are 2 errors that could potentially occur: Type 1 </a:t>
            </a:r>
            <a:r>
              <a:rPr lang="en-US" sz="2400">
                <a:solidFill>
                  <a:srgbClr val="000000"/>
                </a:solidFill>
              </a:rPr>
              <a:t>or</a:t>
            </a:r>
            <a:r>
              <a:rPr lang="en-US" sz="2400" b="0" i="0" u="none" strike="noStrike">
                <a:solidFill>
                  <a:srgbClr val="000000"/>
                </a:solidFill>
                <a:latin typeface="Calibri"/>
                <a:ea typeface="Calibri"/>
                <a:cs typeface="Calibri"/>
                <a:sym typeface="Calibri"/>
              </a:rPr>
              <a:t> Type 2 error.</a:t>
            </a:r>
            <a:endParaRPr sz="2400" b="0" i="0" u="none" strike="noStrike">
              <a:solidFill>
                <a:srgbClr val="000000"/>
              </a:solidFill>
              <a:latin typeface="Arial"/>
              <a:ea typeface="Arial"/>
              <a:cs typeface="Arial"/>
              <a:sym typeface="Arial"/>
            </a:endParaRPr>
          </a:p>
          <a:p>
            <a:pPr marL="0" lvl="0" indent="0" algn="l" rtl="0">
              <a:lnSpc>
                <a:spcPct val="100000"/>
              </a:lnSpc>
              <a:spcBef>
                <a:spcPts val="400"/>
              </a:spcBef>
              <a:spcAft>
                <a:spcPts val="0"/>
              </a:spcAft>
              <a:buClr>
                <a:schemeClr val="dk1"/>
              </a:buClr>
              <a:buSzPts val="2000"/>
              <a:buNone/>
            </a:pPr>
            <a:endParaRPr sz="2400"/>
          </a:p>
          <a:p>
            <a:pPr marL="342900" lvl="0" indent="-215900" algn="l" rtl="0">
              <a:lnSpc>
                <a:spcPct val="100000"/>
              </a:lnSpc>
              <a:spcBef>
                <a:spcPts val="400"/>
              </a:spcBef>
              <a:spcAft>
                <a:spcPts val="0"/>
              </a:spcAft>
              <a:buClr>
                <a:schemeClr val="dk1"/>
              </a:buClr>
              <a:buSzPts val="2000"/>
              <a:buNone/>
            </a:pPr>
            <a:endParaRPr sz="2400"/>
          </a:p>
        </p:txBody>
      </p:sp>
      <p:sp>
        <p:nvSpPr>
          <p:cNvPr id="708" name="Google Shape;708;p67"/>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09" name="Google Shape;709;p67"/>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81</a:t>
            </a:fld>
            <a:endParaRPr/>
          </a:p>
        </p:txBody>
      </p:sp>
      <p:sp>
        <p:nvSpPr>
          <p:cNvPr id="710" name="Google Shape;710;p67"/>
          <p:cNvSpPr txBox="1"/>
          <p:nvPr/>
        </p:nvSpPr>
        <p:spPr>
          <a:xfrm>
            <a:off x="2286000" y="2491340"/>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11" name="Google Shape;711;p67"/>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fa2dc849d1_0_21"/>
          <p:cNvSpPr txBox="1">
            <a:spLocks noGrp="1"/>
          </p:cNvSpPr>
          <p:nvPr>
            <p:ph type="title"/>
          </p:nvPr>
        </p:nvSpPr>
        <p:spPr>
          <a:xfrm>
            <a:off x="457200" y="133350"/>
            <a:ext cx="6412800" cy="460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1000"/>
              </a:spcAft>
              <a:buClr>
                <a:schemeClr val="dk1"/>
              </a:buClr>
              <a:buSzPts val="1100"/>
              <a:buFont typeface="Arial"/>
              <a:buNone/>
            </a:pPr>
            <a:r>
              <a:rPr lang="en-US">
                <a:solidFill>
                  <a:schemeClr val="accent1"/>
                </a:solidFill>
              </a:rPr>
              <a:t>Type I and Type II Error</a:t>
            </a:r>
            <a:endParaRPr>
              <a:solidFill>
                <a:schemeClr val="accent1"/>
              </a:solidFill>
            </a:endParaRPr>
          </a:p>
        </p:txBody>
      </p:sp>
      <p:sp>
        <p:nvSpPr>
          <p:cNvPr id="717" name="Google Shape;717;gfa2dc849d1_0_21"/>
          <p:cNvSpPr txBox="1">
            <a:spLocks noGrp="1"/>
          </p:cNvSpPr>
          <p:nvPr>
            <p:ph type="body" idx="1"/>
          </p:nvPr>
        </p:nvSpPr>
        <p:spPr>
          <a:xfrm>
            <a:off x="133475" y="844513"/>
            <a:ext cx="8553300" cy="3755700"/>
          </a:xfrm>
          <a:prstGeom prst="rect">
            <a:avLst/>
          </a:prstGeom>
          <a:noFill/>
          <a:ln>
            <a:noFill/>
          </a:ln>
        </p:spPr>
        <p:txBody>
          <a:bodyPr spcFirstLastPara="1" wrap="square" lIns="91425" tIns="45700" rIns="91425" bIns="45700" anchor="t" anchorCtr="0">
            <a:normAutofit/>
          </a:bodyPr>
          <a:lstStyle/>
          <a:p>
            <a:pPr marL="457200" lvl="0" indent="0" algn="l" rtl="0">
              <a:lnSpc>
                <a:spcPct val="115000"/>
              </a:lnSpc>
              <a:spcBef>
                <a:spcPts val="0"/>
              </a:spcBef>
              <a:spcAft>
                <a:spcPts val="1000"/>
              </a:spcAft>
              <a:buSzPts val="1800"/>
              <a:buNone/>
            </a:pPr>
            <a:endParaRPr sz="3100"/>
          </a:p>
        </p:txBody>
      </p:sp>
      <p:sp>
        <p:nvSpPr>
          <p:cNvPr id="718" name="Google Shape;718;gfa2dc849d1_0_21"/>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19" name="Google Shape;719;gfa2dc849d1_0_21"/>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82</a:t>
            </a:fld>
            <a:endParaRPr/>
          </a:p>
        </p:txBody>
      </p:sp>
      <p:pic>
        <p:nvPicPr>
          <p:cNvPr id="720" name="Google Shape;720;gfa2dc849d1_0_21"/>
          <p:cNvPicPr preferRelativeResize="0"/>
          <p:nvPr/>
        </p:nvPicPr>
        <p:blipFill rotWithShape="1">
          <a:blip r:embed="rId3">
            <a:alphaModFix/>
          </a:blip>
          <a:srcRect/>
          <a:stretch/>
        </p:blipFill>
        <p:spPr>
          <a:xfrm>
            <a:off x="558175" y="990375"/>
            <a:ext cx="7251300" cy="3067475"/>
          </a:xfrm>
          <a:prstGeom prst="rect">
            <a:avLst/>
          </a:prstGeom>
          <a:noFill/>
          <a:ln>
            <a:noFill/>
          </a:ln>
        </p:spPr>
      </p:pic>
      <p:pic>
        <p:nvPicPr>
          <p:cNvPr id="721" name="Google Shape;721;gfa2dc849d1_0_21"/>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8"/>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0070C0"/>
                </a:solidFill>
              </a:rPr>
              <a:t>Critical Region</a:t>
            </a:r>
            <a:endParaRPr>
              <a:solidFill>
                <a:srgbClr val="0070C0"/>
              </a:solidFill>
            </a:endParaRPr>
          </a:p>
        </p:txBody>
      </p:sp>
      <p:sp>
        <p:nvSpPr>
          <p:cNvPr id="727" name="Google Shape;727;p58"/>
          <p:cNvSpPr txBox="1">
            <a:spLocks noGrp="1"/>
          </p:cNvSpPr>
          <p:nvPr>
            <p:ph type="body" idx="1"/>
          </p:nvPr>
        </p:nvSpPr>
        <p:spPr>
          <a:xfrm>
            <a:off x="168536" y="742949"/>
            <a:ext cx="4403464" cy="4107657"/>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1800"/>
              <a:buNone/>
            </a:pPr>
            <a:endParaRPr sz="1500"/>
          </a:p>
          <a:p>
            <a:pPr marL="342900" lvl="0" indent="-342900" algn="l" rtl="0">
              <a:lnSpc>
                <a:spcPct val="115000"/>
              </a:lnSpc>
              <a:spcBef>
                <a:spcPts val="1000"/>
              </a:spcBef>
              <a:spcAft>
                <a:spcPts val="0"/>
              </a:spcAft>
              <a:buSzPts val="1800"/>
              <a:buChar char="•"/>
            </a:pPr>
            <a:r>
              <a:rPr lang="en-US" sz="1500"/>
              <a:t>The critical region is that region in the sample space in which if the calculated value lies then we reject the null hypothesis.</a:t>
            </a:r>
            <a:endParaRPr sz="1500"/>
          </a:p>
          <a:p>
            <a:pPr marL="342900" lvl="0" indent="-323850" algn="l" rtl="0">
              <a:lnSpc>
                <a:spcPct val="115000"/>
              </a:lnSpc>
              <a:spcBef>
                <a:spcPts val="1000"/>
              </a:spcBef>
              <a:spcAft>
                <a:spcPts val="0"/>
              </a:spcAft>
              <a:buSzPts val="1500"/>
              <a:buChar char="•"/>
            </a:pPr>
            <a:r>
              <a:rPr lang="en-US" sz="1500"/>
              <a:t>The critical region lies in one tail or two tails on the probability distribution curve according to the alternative hypothesis.</a:t>
            </a:r>
            <a:endParaRPr sz="1500"/>
          </a:p>
          <a:p>
            <a:pPr marL="342900" lvl="0" indent="-323850" algn="l" rtl="0">
              <a:lnSpc>
                <a:spcPct val="115000"/>
              </a:lnSpc>
              <a:spcBef>
                <a:spcPts val="1000"/>
              </a:spcBef>
              <a:spcAft>
                <a:spcPts val="0"/>
              </a:spcAft>
              <a:buSzPts val="1500"/>
              <a:buChar char="•"/>
            </a:pPr>
            <a:r>
              <a:rPr lang="en-US" sz="1500"/>
              <a:t> The value of critical region is denoted by α.</a:t>
            </a:r>
            <a:endParaRPr sz="1500"/>
          </a:p>
          <a:p>
            <a:pPr marL="342900" lvl="0" indent="-323850" algn="l" rtl="0">
              <a:lnSpc>
                <a:spcPct val="115000"/>
              </a:lnSpc>
              <a:spcBef>
                <a:spcPts val="1000"/>
              </a:spcBef>
              <a:spcAft>
                <a:spcPts val="0"/>
              </a:spcAft>
              <a:buSzPts val="1500"/>
              <a:buChar char="•"/>
            </a:pPr>
            <a:r>
              <a:rPr lang="en-US" sz="1500"/>
              <a:t>It is known as level of significance. i.e what is passing criteria of test.</a:t>
            </a:r>
            <a:endParaRPr sz="1500"/>
          </a:p>
          <a:p>
            <a:pPr marL="342900" lvl="0" indent="0" algn="l" rtl="0">
              <a:lnSpc>
                <a:spcPct val="115000"/>
              </a:lnSpc>
              <a:spcBef>
                <a:spcPts val="1000"/>
              </a:spcBef>
              <a:spcAft>
                <a:spcPts val="1000"/>
              </a:spcAft>
              <a:buSzPts val="1800"/>
              <a:buNone/>
            </a:pPr>
            <a:endParaRPr sz="1800"/>
          </a:p>
        </p:txBody>
      </p:sp>
      <p:sp>
        <p:nvSpPr>
          <p:cNvPr id="728" name="Google Shape;728;p58"/>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29" name="Google Shape;729;p58"/>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83</a:t>
            </a:fld>
            <a:endParaRPr/>
          </a:p>
        </p:txBody>
      </p:sp>
      <p:pic>
        <p:nvPicPr>
          <p:cNvPr id="730" name="Google Shape;730;p58"/>
          <p:cNvPicPr preferRelativeResize="0"/>
          <p:nvPr/>
        </p:nvPicPr>
        <p:blipFill rotWithShape="1">
          <a:blip r:embed="rId3">
            <a:alphaModFix/>
          </a:blip>
          <a:srcRect/>
          <a:stretch/>
        </p:blipFill>
        <p:spPr>
          <a:xfrm>
            <a:off x="4724400" y="746528"/>
            <a:ext cx="4267200" cy="3916262"/>
          </a:xfrm>
          <a:prstGeom prst="rect">
            <a:avLst/>
          </a:prstGeom>
          <a:noFill/>
          <a:ln>
            <a:noFill/>
          </a:ln>
        </p:spPr>
      </p:pic>
      <p:pic>
        <p:nvPicPr>
          <p:cNvPr id="731" name="Google Shape;731;p58"/>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fa2dc849d1_0_39"/>
          <p:cNvSpPr txBox="1">
            <a:spLocks noGrp="1"/>
          </p:cNvSpPr>
          <p:nvPr>
            <p:ph type="title"/>
          </p:nvPr>
        </p:nvSpPr>
        <p:spPr>
          <a:xfrm>
            <a:off x="457200" y="133350"/>
            <a:ext cx="5923500" cy="46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a:solidFill>
                  <a:srgbClr val="0070C0"/>
                </a:solidFill>
              </a:rPr>
              <a:t>Cases Of Critical Region</a:t>
            </a:r>
            <a:endParaRPr>
              <a:solidFill>
                <a:schemeClr val="dk2"/>
              </a:solidFill>
            </a:endParaRPr>
          </a:p>
        </p:txBody>
      </p:sp>
      <p:sp>
        <p:nvSpPr>
          <p:cNvPr id="737" name="Google Shape;737;gfa2dc849d1_0_39"/>
          <p:cNvSpPr txBox="1">
            <a:spLocks noGrp="1"/>
          </p:cNvSpPr>
          <p:nvPr>
            <p:ph type="body" idx="1"/>
          </p:nvPr>
        </p:nvSpPr>
        <p:spPr>
          <a:xfrm>
            <a:off x="168536" y="742949"/>
            <a:ext cx="4403400" cy="41076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15000"/>
              </a:lnSpc>
              <a:spcBef>
                <a:spcPts val="0"/>
              </a:spcBef>
              <a:spcAft>
                <a:spcPts val="0"/>
              </a:spcAft>
              <a:buSzPct val="141176"/>
              <a:buNone/>
            </a:pPr>
            <a:endParaRPr sz="1500"/>
          </a:p>
          <a:p>
            <a:pPr marL="342900" lvl="0" indent="-309624" algn="l" rtl="0">
              <a:lnSpc>
                <a:spcPct val="115000"/>
              </a:lnSpc>
              <a:spcBef>
                <a:spcPts val="1000"/>
              </a:spcBef>
              <a:spcAft>
                <a:spcPts val="0"/>
              </a:spcAft>
              <a:buSzPct val="100000"/>
              <a:buChar char="•"/>
            </a:pPr>
            <a:r>
              <a:rPr lang="en-US" sz="1500"/>
              <a:t>If the alternate hypothesis gives the alternate in both directions (less than and greater than) of the value of the parameter specified in null hypothesis, it is called Two-tailed test.</a:t>
            </a:r>
            <a:endParaRPr sz="1500"/>
          </a:p>
          <a:p>
            <a:pPr marL="457200" lvl="0" indent="0" algn="l" rtl="0">
              <a:lnSpc>
                <a:spcPct val="115000"/>
              </a:lnSpc>
              <a:spcBef>
                <a:spcPts val="1000"/>
              </a:spcBef>
              <a:spcAft>
                <a:spcPts val="0"/>
              </a:spcAft>
              <a:buSzPct val="129729"/>
              <a:buNone/>
            </a:pPr>
            <a:r>
              <a:rPr lang="en-US" sz="1500"/>
              <a:t>E.g. H0: mean= 100  —-&gt; H1: mean not equal to 100</a:t>
            </a:r>
            <a:endParaRPr sz="1500"/>
          </a:p>
          <a:p>
            <a:pPr marL="457200" lvl="0" indent="0" algn="l" rtl="0">
              <a:lnSpc>
                <a:spcPct val="115000"/>
              </a:lnSpc>
              <a:spcBef>
                <a:spcPts val="1000"/>
              </a:spcBef>
              <a:spcAft>
                <a:spcPts val="0"/>
              </a:spcAft>
              <a:buSzPct val="129729"/>
              <a:buNone/>
            </a:pPr>
            <a:r>
              <a:rPr lang="en-US" sz="1500"/>
              <a:t>Here according to H1, mean can be greater than or less than 100. This is an example of Two-tailed test.</a:t>
            </a:r>
            <a:endParaRPr sz="1500"/>
          </a:p>
          <a:p>
            <a:pPr marL="342900" lvl="0" indent="-309624" algn="l" rtl="0">
              <a:lnSpc>
                <a:spcPct val="115000"/>
              </a:lnSpc>
              <a:spcBef>
                <a:spcPts val="1000"/>
              </a:spcBef>
              <a:spcAft>
                <a:spcPts val="0"/>
              </a:spcAft>
              <a:buSzPct val="100000"/>
              <a:buChar char="•"/>
            </a:pPr>
            <a:r>
              <a:rPr lang="en-US" sz="1500"/>
              <a:t>If the alternate hypothesis gives the alternate in only one direction (either less than or greater than) of the value of the parameter specified in null hypothesis, it is called One-tailed test.</a:t>
            </a:r>
            <a:endParaRPr sz="1500"/>
          </a:p>
          <a:p>
            <a:pPr marL="457200" lvl="0" indent="0" algn="l" rtl="0">
              <a:lnSpc>
                <a:spcPct val="115000"/>
              </a:lnSpc>
              <a:spcBef>
                <a:spcPts val="1000"/>
              </a:spcBef>
              <a:spcAft>
                <a:spcPts val="0"/>
              </a:spcAft>
              <a:buSzPct val="129729"/>
              <a:buNone/>
            </a:pPr>
            <a:r>
              <a:rPr lang="en-US" sz="1500"/>
              <a:t>E.g. H0: mean&gt;=100   —-&gt;    H1:  mean&lt; 100</a:t>
            </a:r>
            <a:endParaRPr sz="1500"/>
          </a:p>
          <a:p>
            <a:pPr marL="342900" lvl="0" indent="0" algn="l" rtl="0">
              <a:lnSpc>
                <a:spcPct val="115000"/>
              </a:lnSpc>
              <a:spcBef>
                <a:spcPts val="1000"/>
              </a:spcBef>
              <a:spcAft>
                <a:spcPts val="1000"/>
              </a:spcAft>
              <a:buSzPct val="117647"/>
              <a:buNone/>
            </a:pPr>
            <a:endParaRPr sz="1800"/>
          </a:p>
        </p:txBody>
      </p:sp>
      <p:sp>
        <p:nvSpPr>
          <p:cNvPr id="738" name="Google Shape;738;gfa2dc849d1_0_39"/>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39" name="Google Shape;739;gfa2dc849d1_0_39"/>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84</a:t>
            </a:fld>
            <a:endParaRPr/>
          </a:p>
        </p:txBody>
      </p:sp>
      <p:pic>
        <p:nvPicPr>
          <p:cNvPr id="740" name="Google Shape;740;gfa2dc849d1_0_39"/>
          <p:cNvPicPr preferRelativeResize="0"/>
          <p:nvPr/>
        </p:nvPicPr>
        <p:blipFill rotWithShape="1">
          <a:blip r:embed="rId3">
            <a:alphaModFix/>
          </a:blip>
          <a:srcRect/>
          <a:stretch/>
        </p:blipFill>
        <p:spPr>
          <a:xfrm>
            <a:off x="4724325" y="916572"/>
            <a:ext cx="4267275" cy="2567225"/>
          </a:xfrm>
          <a:prstGeom prst="rect">
            <a:avLst/>
          </a:prstGeom>
          <a:noFill/>
          <a:ln>
            <a:noFill/>
          </a:ln>
        </p:spPr>
      </p:pic>
      <p:pic>
        <p:nvPicPr>
          <p:cNvPr id="741" name="Google Shape;741;gfa2dc849d1_0_39"/>
          <p:cNvPicPr preferRelativeResize="0"/>
          <p:nvPr/>
        </p:nvPicPr>
        <p:blipFill rotWithShape="1">
          <a:blip r:embed="rId4">
            <a:alphaModFix/>
          </a:blip>
          <a:srcRect/>
          <a:stretch/>
        </p:blipFill>
        <p:spPr>
          <a:xfrm>
            <a:off x="0" y="4887966"/>
            <a:ext cx="1016236" cy="273850"/>
          </a:xfrm>
          <a:prstGeom prst="rect">
            <a:avLst/>
          </a:prstGeom>
          <a:noFill/>
          <a:ln>
            <a:noFill/>
          </a:ln>
        </p:spPr>
      </p:pic>
      <p:sp>
        <p:nvSpPr>
          <p:cNvPr id="742" name="Google Shape;742;gfa2dc849d1_0_39"/>
          <p:cNvSpPr txBox="1">
            <a:spLocks noGrp="1"/>
          </p:cNvSpPr>
          <p:nvPr>
            <p:ph type="title"/>
          </p:nvPr>
        </p:nvSpPr>
        <p:spPr>
          <a:xfrm>
            <a:off x="5115450" y="3495975"/>
            <a:ext cx="3290700" cy="46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1600" b="1"/>
              <a:t>Three cases of Critical Region arise.</a:t>
            </a:r>
            <a:endParaRPr sz="1600" b="1"/>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fa2dc849d1_0_30"/>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0070C0"/>
                </a:solidFill>
              </a:rPr>
              <a:t>p –Value</a:t>
            </a:r>
            <a:endParaRPr>
              <a:solidFill>
                <a:srgbClr val="0070C0"/>
              </a:solidFill>
            </a:endParaRPr>
          </a:p>
        </p:txBody>
      </p:sp>
      <p:sp>
        <p:nvSpPr>
          <p:cNvPr id="748" name="Google Shape;748;gfa2dc849d1_0_30"/>
          <p:cNvSpPr txBox="1">
            <a:spLocks noGrp="1"/>
          </p:cNvSpPr>
          <p:nvPr>
            <p:ph type="body" idx="1"/>
          </p:nvPr>
        </p:nvSpPr>
        <p:spPr>
          <a:xfrm>
            <a:off x="168536" y="742949"/>
            <a:ext cx="4403400" cy="41076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360"/>
              </a:spcBef>
              <a:spcAft>
                <a:spcPts val="0"/>
              </a:spcAft>
              <a:buClr>
                <a:schemeClr val="dk1"/>
              </a:buClr>
              <a:buSzPts val="1800"/>
              <a:buChar char="•"/>
            </a:pPr>
            <a:r>
              <a:rPr lang="en-US" sz="1800"/>
              <a:t>Since we know that passing value of a test can be 1% or 5%. But we must also know what are the test score and this test score is known as p- value.</a:t>
            </a:r>
            <a:endParaRPr sz="1800"/>
          </a:p>
          <a:p>
            <a:pPr marL="342900" lvl="0" indent="-342900" algn="l" rtl="0">
              <a:lnSpc>
                <a:spcPct val="100000"/>
              </a:lnSpc>
              <a:spcBef>
                <a:spcPts val="360"/>
              </a:spcBef>
              <a:spcAft>
                <a:spcPts val="0"/>
              </a:spcAft>
              <a:buSzPts val="1800"/>
              <a:buChar char="•"/>
            </a:pPr>
            <a:r>
              <a:rPr lang="en-US" sz="1800"/>
              <a:t>Technically p-value (probability value) is the smallest level of significance at which a null hypothesis can be rejected.</a:t>
            </a:r>
            <a:endParaRPr sz="1800"/>
          </a:p>
          <a:p>
            <a:pPr marL="342900" lvl="0" indent="-342900" algn="l" rtl="0">
              <a:lnSpc>
                <a:spcPct val="115000"/>
              </a:lnSpc>
              <a:spcBef>
                <a:spcPts val="0"/>
              </a:spcBef>
              <a:spcAft>
                <a:spcPts val="0"/>
              </a:spcAft>
              <a:buSzPts val="1800"/>
              <a:buChar char="•"/>
            </a:pPr>
            <a:r>
              <a:rPr lang="en-US" sz="1800"/>
              <a:t>If p-value is greater than alpha, we do not reject the null hypothesis.</a:t>
            </a:r>
            <a:endParaRPr sz="1800"/>
          </a:p>
          <a:p>
            <a:pPr marL="342900" lvl="0" indent="-342900" algn="l" rtl="0">
              <a:lnSpc>
                <a:spcPct val="115000"/>
              </a:lnSpc>
              <a:spcBef>
                <a:spcPts val="1000"/>
              </a:spcBef>
              <a:spcAft>
                <a:spcPts val="1000"/>
              </a:spcAft>
              <a:buSzPts val="1800"/>
              <a:buChar char="•"/>
            </a:pPr>
            <a:r>
              <a:rPr lang="en-US" sz="1800"/>
              <a:t>If p-value is smaller than alpha, we reject the null hypothesis.</a:t>
            </a:r>
            <a:endParaRPr sz="1800"/>
          </a:p>
        </p:txBody>
      </p:sp>
      <p:sp>
        <p:nvSpPr>
          <p:cNvPr id="749" name="Google Shape;749;gfa2dc849d1_0_30"/>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50" name="Google Shape;750;gfa2dc849d1_0_30"/>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85</a:t>
            </a:fld>
            <a:endParaRPr/>
          </a:p>
        </p:txBody>
      </p:sp>
      <p:pic>
        <p:nvPicPr>
          <p:cNvPr id="751" name="Google Shape;751;gfa2dc849d1_0_30" descr="https://upload.wikimedia.org/wikipedia/commons/thumb/3/3a/P-value_in_statistical_significance_testing.svg/800px-P-value_in_statistical_significance_testing.svg.png"/>
          <p:cNvPicPr preferRelativeResize="0"/>
          <p:nvPr/>
        </p:nvPicPr>
        <p:blipFill rotWithShape="1">
          <a:blip r:embed="rId3">
            <a:alphaModFix/>
          </a:blip>
          <a:srcRect t="39628"/>
          <a:stretch/>
        </p:blipFill>
        <p:spPr>
          <a:xfrm>
            <a:off x="4343400" y="1352550"/>
            <a:ext cx="4643476" cy="2838451"/>
          </a:xfrm>
          <a:prstGeom prst="rect">
            <a:avLst/>
          </a:prstGeom>
          <a:noFill/>
          <a:ln>
            <a:noFill/>
          </a:ln>
        </p:spPr>
      </p:pic>
      <p:pic>
        <p:nvPicPr>
          <p:cNvPr id="752" name="Google Shape;752;gfa2dc849d1_0_30"/>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9"/>
          <p:cNvSpPr txBox="1">
            <a:spLocks noGrp="1"/>
          </p:cNvSpPr>
          <p:nvPr>
            <p:ph type="title"/>
          </p:nvPr>
        </p:nvSpPr>
        <p:spPr>
          <a:xfrm>
            <a:off x="228600" y="88106"/>
            <a:ext cx="68580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Calibri"/>
              <a:buNone/>
            </a:pPr>
            <a:r>
              <a:rPr lang="en-US" sz="2800">
                <a:solidFill>
                  <a:srgbClr val="0070C0"/>
                </a:solidFill>
              </a:rPr>
              <a:t>Process of Hypothesis Testing</a:t>
            </a:r>
            <a:endParaRPr>
              <a:solidFill>
                <a:srgbClr val="0070C0"/>
              </a:solidFill>
            </a:endParaRPr>
          </a:p>
        </p:txBody>
      </p:sp>
      <p:sp>
        <p:nvSpPr>
          <p:cNvPr id="758" name="Google Shape;758;p59"/>
          <p:cNvSpPr txBox="1">
            <a:spLocks noGrp="1"/>
          </p:cNvSpPr>
          <p:nvPr>
            <p:ph type="body" idx="1"/>
          </p:nvPr>
        </p:nvSpPr>
        <p:spPr>
          <a:xfrm>
            <a:off x="119050" y="808600"/>
            <a:ext cx="3840900" cy="4041900"/>
          </a:xfrm>
          <a:prstGeom prst="rect">
            <a:avLst/>
          </a:prstGeom>
          <a:noFill/>
          <a:ln>
            <a:noFill/>
          </a:ln>
        </p:spPr>
        <p:txBody>
          <a:bodyPr spcFirstLastPara="1" wrap="square" lIns="91425" tIns="45700" rIns="91425" bIns="45700" anchor="t" anchorCtr="0">
            <a:normAutofit fontScale="92500" lnSpcReduction="10000"/>
          </a:bodyPr>
          <a:lstStyle/>
          <a:p>
            <a:pPr marL="457200" lvl="0" indent="-374684" algn="l" rtl="0">
              <a:lnSpc>
                <a:spcPct val="100000"/>
              </a:lnSpc>
              <a:spcBef>
                <a:spcPts val="0"/>
              </a:spcBef>
              <a:spcAft>
                <a:spcPts val="0"/>
              </a:spcAft>
              <a:buSzPct val="108107"/>
              <a:buAutoNum type="arabicPeriod"/>
            </a:pPr>
            <a:r>
              <a:rPr lang="en-US" sz="2300"/>
              <a:t>Set up Null hypothesis and Alternate hypothesis.</a:t>
            </a:r>
            <a:endParaRPr sz="2300"/>
          </a:p>
          <a:p>
            <a:pPr marL="457200" lvl="0" indent="-374684" algn="l" rtl="0">
              <a:lnSpc>
                <a:spcPct val="100000"/>
              </a:lnSpc>
              <a:spcBef>
                <a:spcPts val="0"/>
              </a:spcBef>
              <a:spcAft>
                <a:spcPts val="0"/>
              </a:spcAft>
              <a:buSzPct val="108107"/>
              <a:buAutoNum type="arabicPeriod"/>
            </a:pPr>
            <a:r>
              <a:rPr lang="en-US" sz="2300"/>
              <a:t>Decide the level of significance (1% or 5%).</a:t>
            </a:r>
            <a:endParaRPr sz="2300"/>
          </a:p>
          <a:p>
            <a:pPr marL="457200" lvl="0" indent="-374684" algn="l" rtl="0">
              <a:lnSpc>
                <a:spcPct val="100000"/>
              </a:lnSpc>
              <a:spcBef>
                <a:spcPts val="0"/>
              </a:spcBef>
              <a:spcAft>
                <a:spcPts val="0"/>
              </a:spcAft>
              <a:buSzPct val="108107"/>
              <a:buAutoNum type="arabicPeriod"/>
            </a:pPr>
            <a:r>
              <a:rPr lang="en-US" sz="2300"/>
              <a:t>Select the test as per requirement.</a:t>
            </a:r>
            <a:endParaRPr sz="2300"/>
          </a:p>
          <a:p>
            <a:pPr marL="457200" lvl="0" indent="-374684" algn="l" rtl="0">
              <a:lnSpc>
                <a:spcPct val="100000"/>
              </a:lnSpc>
              <a:spcBef>
                <a:spcPts val="0"/>
              </a:spcBef>
              <a:spcAft>
                <a:spcPts val="0"/>
              </a:spcAft>
              <a:buSzPct val="108107"/>
              <a:buAutoNum type="arabicPeriod"/>
            </a:pPr>
            <a:r>
              <a:rPr lang="en-US" sz="2300"/>
              <a:t>Calculate the p-value.</a:t>
            </a:r>
            <a:endParaRPr sz="2300"/>
          </a:p>
          <a:p>
            <a:pPr marL="457200" lvl="0" indent="-374684" algn="l" rtl="0">
              <a:lnSpc>
                <a:spcPct val="100000"/>
              </a:lnSpc>
              <a:spcBef>
                <a:spcPts val="0"/>
              </a:spcBef>
              <a:spcAft>
                <a:spcPts val="0"/>
              </a:spcAft>
              <a:buSzPct val="108107"/>
              <a:buAutoNum type="arabicPeriod"/>
            </a:pPr>
            <a:r>
              <a:rPr lang="en-US" sz="2300"/>
              <a:t>If p-value less than level of significance, reject the null hypothesis.</a:t>
            </a:r>
            <a:endParaRPr sz="2300"/>
          </a:p>
          <a:p>
            <a:pPr marL="457200" lvl="0" indent="-374684" algn="l" rtl="0">
              <a:lnSpc>
                <a:spcPct val="100000"/>
              </a:lnSpc>
              <a:spcBef>
                <a:spcPts val="0"/>
              </a:spcBef>
              <a:spcAft>
                <a:spcPts val="0"/>
              </a:spcAft>
              <a:buSzPct val="108107"/>
              <a:buAutoNum type="arabicPeriod"/>
            </a:pPr>
            <a:r>
              <a:rPr lang="en-US" sz="2300"/>
              <a:t>If p-value more than level of significance, accept the null hypothesis.</a:t>
            </a:r>
            <a:endParaRPr sz="2300"/>
          </a:p>
          <a:p>
            <a:pPr marL="457200" lvl="0" indent="0" algn="l" rtl="0">
              <a:lnSpc>
                <a:spcPct val="100000"/>
              </a:lnSpc>
              <a:spcBef>
                <a:spcPts val="0"/>
              </a:spcBef>
              <a:spcAft>
                <a:spcPts val="0"/>
              </a:spcAft>
              <a:buSzPct val="129729"/>
              <a:buNone/>
            </a:pPr>
            <a:endParaRPr sz="1500"/>
          </a:p>
        </p:txBody>
      </p:sp>
      <p:sp>
        <p:nvSpPr>
          <p:cNvPr id="759" name="Google Shape;759;p59"/>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60" name="Google Shape;760;p59"/>
          <p:cNvSpPr txBox="1">
            <a:spLocks noGrp="1"/>
          </p:cNvSpPr>
          <p:nvPr>
            <p:ph type="sldNum" idx="12"/>
          </p:nvPr>
        </p:nvSpPr>
        <p:spPr>
          <a:xfrm>
            <a:off x="8610600" y="4850606"/>
            <a:ext cx="533400" cy="2928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86</a:t>
            </a:fld>
            <a:endParaRPr/>
          </a:p>
        </p:txBody>
      </p:sp>
      <p:pic>
        <p:nvPicPr>
          <p:cNvPr id="761" name="Google Shape;761;p59" descr="Screen Shot 2014-03-10 at 3.06.05 PM.png"/>
          <p:cNvPicPr preferRelativeResize="0"/>
          <p:nvPr/>
        </p:nvPicPr>
        <p:blipFill rotWithShape="1">
          <a:blip r:embed="rId3">
            <a:alphaModFix/>
          </a:blip>
          <a:srcRect/>
          <a:stretch/>
        </p:blipFill>
        <p:spPr>
          <a:xfrm>
            <a:off x="4132400" y="984588"/>
            <a:ext cx="4748600" cy="3067525"/>
          </a:xfrm>
          <a:prstGeom prst="rect">
            <a:avLst/>
          </a:prstGeom>
          <a:noFill/>
          <a:ln>
            <a:noFill/>
          </a:ln>
        </p:spPr>
      </p:pic>
      <p:pic>
        <p:nvPicPr>
          <p:cNvPr id="762" name="Google Shape;762;p59"/>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64"/>
          <p:cNvSpPr txBox="1">
            <a:spLocks noGrp="1"/>
          </p:cNvSpPr>
          <p:nvPr>
            <p:ph type="title"/>
          </p:nvPr>
        </p:nvSpPr>
        <p:spPr>
          <a:xfrm>
            <a:off x="106775" y="177875"/>
            <a:ext cx="53706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0070C0"/>
                </a:solidFill>
              </a:rPr>
              <a:t>Types of Hypothesis Tests</a:t>
            </a:r>
            <a:endParaRPr>
              <a:solidFill>
                <a:srgbClr val="0070C0"/>
              </a:solidFill>
            </a:endParaRPr>
          </a:p>
        </p:txBody>
      </p:sp>
      <p:sp>
        <p:nvSpPr>
          <p:cNvPr id="768" name="Google Shape;768;p64"/>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342900" lvl="0" indent="-330200" algn="l" rtl="0">
              <a:lnSpc>
                <a:spcPct val="100000"/>
              </a:lnSpc>
              <a:spcBef>
                <a:spcPts val="0"/>
              </a:spcBef>
              <a:spcAft>
                <a:spcPts val="0"/>
              </a:spcAft>
              <a:buClr>
                <a:schemeClr val="dk1"/>
              </a:buClr>
              <a:buSzPts val="3000"/>
              <a:buChar char="•"/>
            </a:pPr>
            <a:r>
              <a:rPr lang="en-US" sz="3000">
                <a:solidFill>
                  <a:schemeClr val="accent6"/>
                </a:solidFill>
              </a:rPr>
              <a:t>Parametric Tests:-</a:t>
            </a:r>
            <a:r>
              <a:rPr lang="en-US" sz="3000"/>
              <a:t>Those test which considers the shape of distribution of sample.</a:t>
            </a:r>
            <a:endParaRPr sz="3000"/>
          </a:p>
          <a:p>
            <a:pPr marL="342900" lvl="0" indent="-330200" algn="l" rtl="0">
              <a:lnSpc>
                <a:spcPct val="100000"/>
              </a:lnSpc>
              <a:spcBef>
                <a:spcPts val="640"/>
              </a:spcBef>
              <a:spcAft>
                <a:spcPts val="0"/>
              </a:spcAft>
              <a:buClr>
                <a:schemeClr val="dk1"/>
              </a:buClr>
              <a:buSzPts val="3000"/>
              <a:buChar char="•"/>
            </a:pPr>
            <a:r>
              <a:rPr lang="en-US" sz="3000">
                <a:solidFill>
                  <a:schemeClr val="accent6"/>
                </a:solidFill>
              </a:rPr>
              <a:t>Non – Parametric Tests:-</a:t>
            </a:r>
            <a:r>
              <a:rPr lang="en-US" sz="3000"/>
              <a:t>Those test which do not considers the shape of distribution of sample.</a:t>
            </a:r>
            <a:endParaRPr sz="3000"/>
          </a:p>
        </p:txBody>
      </p:sp>
      <p:sp>
        <p:nvSpPr>
          <p:cNvPr id="769" name="Google Shape;769;p64"/>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70" name="Google Shape;770;p64"/>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87</a:t>
            </a:fld>
            <a:endParaRPr/>
          </a:p>
        </p:txBody>
      </p:sp>
      <p:pic>
        <p:nvPicPr>
          <p:cNvPr id="771" name="Google Shape;771;p64"/>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9"/>
          <p:cNvSpPr txBox="1">
            <a:spLocks noGrp="1"/>
          </p:cNvSpPr>
          <p:nvPr>
            <p:ph type="title"/>
          </p:nvPr>
        </p:nvSpPr>
        <p:spPr>
          <a:xfrm>
            <a:off x="106775" y="177875"/>
            <a:ext cx="6468196"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0070C0"/>
                </a:solidFill>
              </a:rPr>
              <a:t>Applications of Hypothesis Testing</a:t>
            </a:r>
            <a:endParaRPr>
              <a:solidFill>
                <a:srgbClr val="0070C0"/>
              </a:solidFill>
            </a:endParaRPr>
          </a:p>
        </p:txBody>
      </p:sp>
      <p:sp>
        <p:nvSpPr>
          <p:cNvPr id="777" name="Google Shape;777;p49"/>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342900" lvl="0" indent="-330200" algn="l" rtl="0">
              <a:lnSpc>
                <a:spcPct val="100000"/>
              </a:lnSpc>
              <a:spcBef>
                <a:spcPts val="640"/>
              </a:spcBef>
              <a:spcAft>
                <a:spcPts val="0"/>
              </a:spcAft>
              <a:buClr>
                <a:schemeClr val="dk1"/>
              </a:buClr>
              <a:buSzPts val="3000"/>
              <a:buChar char="•"/>
            </a:pPr>
            <a:r>
              <a:rPr lang="en-US" sz="3000">
                <a:solidFill>
                  <a:schemeClr val="accent6"/>
                </a:solidFill>
              </a:rPr>
              <a:t>Feature Selection</a:t>
            </a:r>
            <a:endParaRPr sz="3000"/>
          </a:p>
          <a:p>
            <a:pPr marL="342900" lvl="0" indent="-330200" algn="l" rtl="0">
              <a:lnSpc>
                <a:spcPct val="100000"/>
              </a:lnSpc>
              <a:spcBef>
                <a:spcPts val="640"/>
              </a:spcBef>
              <a:spcAft>
                <a:spcPts val="0"/>
              </a:spcAft>
              <a:buSzPts val="3000"/>
              <a:buChar char="•"/>
            </a:pPr>
            <a:r>
              <a:rPr lang="en-US" sz="3000">
                <a:solidFill>
                  <a:schemeClr val="accent6"/>
                </a:solidFill>
              </a:rPr>
              <a:t>Model Evaluation &amp; Selection</a:t>
            </a:r>
            <a:endParaRPr/>
          </a:p>
          <a:p>
            <a:pPr marL="342900" lvl="0" indent="-330200" algn="l" rtl="0">
              <a:lnSpc>
                <a:spcPct val="100000"/>
              </a:lnSpc>
              <a:spcBef>
                <a:spcPts val="640"/>
              </a:spcBef>
              <a:spcAft>
                <a:spcPts val="0"/>
              </a:spcAft>
              <a:buSzPts val="3000"/>
              <a:buChar char="•"/>
            </a:pPr>
            <a:r>
              <a:rPr lang="en-US" sz="3000">
                <a:solidFill>
                  <a:schemeClr val="accent6"/>
                </a:solidFill>
              </a:rPr>
              <a:t>Hyper Parameter Tuning</a:t>
            </a:r>
            <a:endParaRPr sz="3000"/>
          </a:p>
          <a:p>
            <a:pPr marL="342900" lvl="0" indent="-330200" algn="l" rtl="0">
              <a:lnSpc>
                <a:spcPct val="100000"/>
              </a:lnSpc>
              <a:spcBef>
                <a:spcPts val="640"/>
              </a:spcBef>
              <a:spcAft>
                <a:spcPts val="0"/>
              </a:spcAft>
              <a:buClr>
                <a:schemeClr val="dk1"/>
              </a:buClr>
              <a:buSzPts val="3000"/>
              <a:buChar char="•"/>
            </a:pPr>
            <a:r>
              <a:rPr lang="en-US" sz="3000">
                <a:solidFill>
                  <a:schemeClr val="accent6"/>
                </a:solidFill>
              </a:rPr>
              <a:t>Anomaly Detection</a:t>
            </a:r>
            <a:endParaRPr sz="3000">
              <a:solidFill>
                <a:schemeClr val="accent6"/>
              </a:solidFill>
            </a:endParaRPr>
          </a:p>
        </p:txBody>
      </p:sp>
      <p:sp>
        <p:nvSpPr>
          <p:cNvPr id="778" name="Google Shape;778;p49"/>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79" name="Google Shape;779;p49"/>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88</a:t>
            </a:fld>
            <a:endParaRPr/>
          </a:p>
        </p:txBody>
      </p:sp>
      <p:pic>
        <p:nvPicPr>
          <p:cNvPr id="780" name="Google Shape;780;p49"/>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457200" y="133350"/>
            <a:ext cx="55626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538CD5"/>
                </a:solidFill>
              </a:rPr>
              <a:t>Hypothesis Tests:-Parametric</a:t>
            </a:r>
            <a:endParaRPr>
              <a:solidFill>
                <a:srgbClr val="538CD5"/>
              </a:solidFill>
            </a:endParaRPr>
          </a:p>
        </p:txBody>
      </p:sp>
      <p:sp>
        <p:nvSpPr>
          <p:cNvPr id="786" name="Google Shape;786;p6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457200" lvl="0" indent="-419100" algn="l" rtl="0">
              <a:lnSpc>
                <a:spcPct val="100000"/>
              </a:lnSpc>
              <a:spcBef>
                <a:spcPts val="640"/>
              </a:spcBef>
              <a:spcAft>
                <a:spcPts val="0"/>
              </a:spcAft>
              <a:buSzPts val="3000"/>
              <a:buAutoNum type="arabicPeriod"/>
            </a:pPr>
            <a:r>
              <a:rPr lang="en-US" sz="3000"/>
              <a:t>Z test</a:t>
            </a:r>
            <a:endParaRPr sz="3000"/>
          </a:p>
          <a:p>
            <a:pPr marL="457200" lvl="0" indent="-419100" algn="l" rtl="0">
              <a:lnSpc>
                <a:spcPct val="100000"/>
              </a:lnSpc>
              <a:spcBef>
                <a:spcPts val="0"/>
              </a:spcBef>
              <a:spcAft>
                <a:spcPts val="0"/>
              </a:spcAft>
              <a:buSzPts val="3000"/>
              <a:buAutoNum type="arabicPeriod"/>
            </a:pPr>
            <a:r>
              <a:rPr lang="en-US" sz="3000"/>
              <a:t>T/Student’s T test</a:t>
            </a:r>
            <a:endParaRPr sz="3000"/>
          </a:p>
          <a:p>
            <a:pPr marL="457200" lvl="0" indent="-419100" algn="l" rtl="0">
              <a:lnSpc>
                <a:spcPct val="100000"/>
              </a:lnSpc>
              <a:spcBef>
                <a:spcPts val="0"/>
              </a:spcBef>
              <a:spcAft>
                <a:spcPts val="0"/>
              </a:spcAft>
              <a:buSzPts val="3000"/>
              <a:buAutoNum type="arabicPeriod"/>
            </a:pPr>
            <a:r>
              <a:rPr lang="en-US" sz="3000"/>
              <a:t>Paired t Test</a:t>
            </a:r>
            <a:endParaRPr sz="3000"/>
          </a:p>
          <a:p>
            <a:pPr marL="457200" lvl="0" indent="-419100" algn="l" rtl="0">
              <a:lnSpc>
                <a:spcPct val="100000"/>
              </a:lnSpc>
              <a:spcBef>
                <a:spcPts val="0"/>
              </a:spcBef>
              <a:spcAft>
                <a:spcPts val="0"/>
              </a:spcAft>
              <a:buSzPts val="3000"/>
              <a:buAutoNum type="arabicPeriod"/>
            </a:pPr>
            <a:r>
              <a:rPr lang="en-US" sz="3000"/>
              <a:t>One Way ANOVA</a:t>
            </a:r>
            <a:endParaRPr sz="3000"/>
          </a:p>
          <a:p>
            <a:pPr marL="342900" lvl="0" indent="-139700" algn="l" rtl="0">
              <a:lnSpc>
                <a:spcPct val="100000"/>
              </a:lnSpc>
              <a:spcBef>
                <a:spcPts val="640"/>
              </a:spcBef>
              <a:spcAft>
                <a:spcPts val="0"/>
              </a:spcAft>
              <a:buClr>
                <a:schemeClr val="dk1"/>
              </a:buClr>
              <a:buSzPts val="3200"/>
              <a:buNone/>
            </a:pPr>
            <a:endParaRPr/>
          </a:p>
        </p:txBody>
      </p:sp>
      <p:sp>
        <p:nvSpPr>
          <p:cNvPr id="787" name="Google Shape;787;p65"/>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88" name="Google Shape;788;p65"/>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89</a:t>
            </a:fld>
            <a:endParaRPr/>
          </a:p>
        </p:txBody>
      </p:sp>
      <p:pic>
        <p:nvPicPr>
          <p:cNvPr id="789" name="Google Shape;789;p65"/>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457200" y="133350"/>
            <a:ext cx="41148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dirty="0">
                <a:solidFill>
                  <a:srgbClr val="538CD5"/>
                </a:solidFill>
              </a:rPr>
              <a:t>Types of Data</a:t>
            </a:r>
            <a:endParaRPr dirty="0">
              <a:solidFill>
                <a:srgbClr val="538CD5"/>
              </a:solidFill>
            </a:endParaRPr>
          </a:p>
        </p:txBody>
      </p:sp>
      <p:sp>
        <p:nvSpPr>
          <p:cNvPr id="183" name="Google Shape;183;p10"/>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a:p>
            <a:pPr marL="0" lvl="0" indent="0" algn="ctr" rtl="0">
              <a:lnSpc>
                <a:spcPct val="100000"/>
              </a:lnSpc>
              <a:spcBef>
                <a:spcPts val="0"/>
              </a:spcBef>
              <a:spcAft>
                <a:spcPts val="0"/>
              </a:spcAft>
              <a:buSzPts val="1400"/>
              <a:buNone/>
            </a:pPr>
            <a:endParaRPr/>
          </a:p>
        </p:txBody>
      </p:sp>
      <p:sp>
        <p:nvSpPr>
          <p:cNvPr id="184" name="Google Shape;184;p10"/>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a:t>
            </a:fld>
            <a:endParaRPr/>
          </a:p>
        </p:txBody>
      </p:sp>
      <p:pic>
        <p:nvPicPr>
          <p:cNvPr id="185" name="Google Shape;185;p10" descr="Image result for nominal data types"/>
          <p:cNvPicPr preferRelativeResize="0"/>
          <p:nvPr/>
        </p:nvPicPr>
        <p:blipFill rotWithShape="1">
          <a:blip r:embed="rId3">
            <a:alphaModFix/>
          </a:blip>
          <a:srcRect/>
          <a:stretch/>
        </p:blipFill>
        <p:spPr>
          <a:xfrm>
            <a:off x="774677" y="895350"/>
            <a:ext cx="6692923" cy="3733800"/>
          </a:xfrm>
          <a:prstGeom prst="rect">
            <a:avLst/>
          </a:prstGeom>
          <a:noFill/>
          <a:ln>
            <a:noFill/>
          </a:ln>
        </p:spPr>
      </p:pic>
      <p:pic>
        <p:nvPicPr>
          <p:cNvPr id="186" name="Google Shape;186;p10"/>
          <p:cNvPicPr preferRelativeResize="0"/>
          <p:nvPr/>
        </p:nvPicPr>
        <p:blipFill rotWithShape="1">
          <a:blip r:embed="rId4">
            <a:alphaModFix/>
          </a:blip>
          <a:srcRect/>
          <a:stretch/>
        </p:blipFill>
        <p:spPr>
          <a:xfrm>
            <a:off x="0" y="4887966"/>
            <a:ext cx="1016236" cy="273850"/>
          </a:xfrm>
          <a:prstGeom prst="rect">
            <a:avLst/>
          </a:prstGeom>
          <a:noFill/>
          <a:ln>
            <a:noFill/>
          </a:ln>
        </p:spPr>
      </p:pic>
      <p:sp>
        <p:nvSpPr>
          <p:cNvPr id="2" name="Rectangle 1">
            <a:extLst>
              <a:ext uri="{FF2B5EF4-FFF2-40B4-BE49-F238E27FC236}">
                <a16:creationId xmlns:a16="http://schemas.microsoft.com/office/drawing/2014/main" id="{09E70121-68A7-4223-917C-556A3D8E1EBC}"/>
              </a:ext>
            </a:extLst>
          </p:cNvPr>
          <p:cNvSpPr/>
          <p:nvPr/>
        </p:nvSpPr>
        <p:spPr>
          <a:xfrm>
            <a:off x="0" y="4248150"/>
            <a:ext cx="3716082" cy="307777"/>
          </a:xfrm>
          <a:prstGeom prst="rect">
            <a:avLst/>
          </a:prstGeom>
        </p:spPr>
        <p:txBody>
          <a:bodyPr wrap="none">
            <a:spAutoFit/>
          </a:bodyPr>
          <a:lstStyle/>
          <a:p>
            <a:pPr>
              <a:buFont typeface="Arial" panose="020B0604020202020204" pitchFamily="34" charset="0"/>
              <a:buChar char="•"/>
            </a:pPr>
            <a:r>
              <a:rPr lang="en-US" b="1" dirty="0"/>
              <a:t>Continuous</a:t>
            </a:r>
            <a:r>
              <a:rPr lang="en-US" dirty="0"/>
              <a:t> (Can take any fractional value)</a:t>
            </a:r>
          </a:p>
        </p:txBody>
      </p:sp>
      <p:sp>
        <p:nvSpPr>
          <p:cNvPr id="3" name="Rectangle 2">
            <a:extLst>
              <a:ext uri="{FF2B5EF4-FFF2-40B4-BE49-F238E27FC236}">
                <a16:creationId xmlns:a16="http://schemas.microsoft.com/office/drawing/2014/main" id="{5D33F671-7A23-45A5-9043-9601A01F1CC4}"/>
              </a:ext>
            </a:extLst>
          </p:cNvPr>
          <p:cNvSpPr/>
          <p:nvPr/>
        </p:nvSpPr>
        <p:spPr>
          <a:xfrm>
            <a:off x="0" y="4525564"/>
            <a:ext cx="3139001" cy="307777"/>
          </a:xfrm>
          <a:prstGeom prst="rect">
            <a:avLst/>
          </a:prstGeom>
        </p:spPr>
        <p:txBody>
          <a:bodyPr wrap="none">
            <a:spAutoFit/>
          </a:bodyPr>
          <a:lstStyle/>
          <a:p>
            <a:r>
              <a:rPr lang="en-IN" b="1" dirty="0"/>
              <a:t>Discrete</a:t>
            </a:r>
            <a:r>
              <a:rPr lang="en-IN" dirty="0"/>
              <a:t> (Countable whole numbers)</a:t>
            </a:r>
          </a:p>
        </p:txBody>
      </p:sp>
      <p:sp>
        <p:nvSpPr>
          <p:cNvPr id="4" name="Rectangle 3">
            <a:extLst>
              <a:ext uri="{FF2B5EF4-FFF2-40B4-BE49-F238E27FC236}">
                <a16:creationId xmlns:a16="http://schemas.microsoft.com/office/drawing/2014/main" id="{020D2730-B72D-42C4-AAD4-1ED0E4FE1A9C}"/>
              </a:ext>
            </a:extLst>
          </p:cNvPr>
          <p:cNvSpPr/>
          <p:nvPr/>
        </p:nvSpPr>
        <p:spPr>
          <a:xfrm>
            <a:off x="3716082" y="4525563"/>
            <a:ext cx="2690160" cy="307777"/>
          </a:xfrm>
          <a:prstGeom prst="rect">
            <a:avLst/>
          </a:prstGeom>
        </p:spPr>
        <p:txBody>
          <a:bodyPr wrap="none">
            <a:spAutoFit/>
          </a:bodyPr>
          <a:lstStyle/>
          <a:p>
            <a:r>
              <a:rPr lang="en-IN" b="1" dirty="0"/>
              <a:t>Nominal</a:t>
            </a:r>
            <a:r>
              <a:rPr lang="en-IN" dirty="0"/>
              <a:t> (Categories, no order)</a:t>
            </a:r>
          </a:p>
        </p:txBody>
      </p:sp>
      <p:sp>
        <p:nvSpPr>
          <p:cNvPr id="6" name="Rectangle 5">
            <a:extLst>
              <a:ext uri="{FF2B5EF4-FFF2-40B4-BE49-F238E27FC236}">
                <a16:creationId xmlns:a16="http://schemas.microsoft.com/office/drawing/2014/main" id="{DC9FCC34-91B3-487D-9BBF-F2A0AAA47A30}"/>
              </a:ext>
            </a:extLst>
          </p:cNvPr>
          <p:cNvSpPr/>
          <p:nvPr/>
        </p:nvSpPr>
        <p:spPr>
          <a:xfrm>
            <a:off x="3716082" y="4248149"/>
            <a:ext cx="3842719" cy="307777"/>
          </a:xfrm>
          <a:prstGeom prst="rect">
            <a:avLst/>
          </a:prstGeom>
        </p:spPr>
        <p:txBody>
          <a:bodyPr wrap="none">
            <a:spAutoFit/>
          </a:bodyPr>
          <a:lstStyle/>
          <a:p>
            <a:r>
              <a:rPr lang="en-US" b="1" dirty="0"/>
              <a:t>Ordinal</a:t>
            </a:r>
            <a:r>
              <a:rPr lang="en-US" dirty="0"/>
              <a:t> (Ordered categories, ranking matters)</a:t>
            </a:r>
            <a:endParaRPr lang="en-I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6"/>
          <p:cNvSpPr txBox="1">
            <a:spLocks noGrp="1"/>
          </p:cNvSpPr>
          <p:nvPr>
            <p:ph type="title"/>
          </p:nvPr>
        </p:nvSpPr>
        <p:spPr>
          <a:xfrm>
            <a:off x="35600" y="133350"/>
            <a:ext cx="68964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538CD5"/>
                </a:solidFill>
              </a:rPr>
              <a:t>Hypothesis Tests:-Non Parametric</a:t>
            </a:r>
            <a:endParaRPr>
              <a:solidFill>
                <a:srgbClr val="538CD5"/>
              </a:solidFill>
            </a:endParaRPr>
          </a:p>
        </p:txBody>
      </p:sp>
      <p:sp>
        <p:nvSpPr>
          <p:cNvPr id="795" name="Google Shape;795;p66"/>
          <p:cNvSpPr txBox="1">
            <a:spLocks noGrp="1"/>
          </p:cNvSpPr>
          <p:nvPr>
            <p:ph type="body" idx="1"/>
          </p:nvPr>
        </p:nvSpPr>
        <p:spPr>
          <a:xfrm>
            <a:off x="115675" y="856638"/>
            <a:ext cx="8571000" cy="3738000"/>
          </a:xfrm>
          <a:prstGeom prst="rect">
            <a:avLst/>
          </a:prstGeom>
          <a:noFill/>
          <a:ln>
            <a:noFill/>
          </a:ln>
        </p:spPr>
        <p:txBody>
          <a:bodyPr spcFirstLastPara="1" wrap="square" lIns="91425" tIns="45700" rIns="91425" bIns="45700" anchor="t" anchorCtr="0">
            <a:normAutofit/>
          </a:bodyPr>
          <a:lstStyle/>
          <a:p>
            <a:pPr marL="342900" lvl="0" indent="-330200" algn="l" rtl="0">
              <a:lnSpc>
                <a:spcPct val="100000"/>
              </a:lnSpc>
              <a:spcBef>
                <a:spcPts val="0"/>
              </a:spcBef>
              <a:spcAft>
                <a:spcPts val="0"/>
              </a:spcAft>
              <a:buClr>
                <a:schemeClr val="dk1"/>
              </a:buClr>
              <a:buSzPts val="3000"/>
              <a:buAutoNum type="arabicPeriod"/>
            </a:pPr>
            <a:r>
              <a:rPr lang="en-US" sz="3000"/>
              <a:t>Chi Square Test</a:t>
            </a:r>
            <a:endParaRPr sz="3000"/>
          </a:p>
          <a:p>
            <a:pPr marL="342900" lvl="0" indent="-330200" algn="l" rtl="0">
              <a:lnSpc>
                <a:spcPct val="100000"/>
              </a:lnSpc>
              <a:spcBef>
                <a:spcPts val="640"/>
              </a:spcBef>
              <a:spcAft>
                <a:spcPts val="0"/>
              </a:spcAft>
              <a:buClr>
                <a:schemeClr val="dk1"/>
              </a:buClr>
              <a:buSzPts val="3000"/>
              <a:buAutoNum type="arabicPeriod"/>
            </a:pPr>
            <a:r>
              <a:rPr lang="en-US" sz="3000"/>
              <a:t>Mann-Whitney Test</a:t>
            </a:r>
            <a:endParaRPr sz="3000"/>
          </a:p>
          <a:p>
            <a:pPr marL="342900" lvl="0" indent="-330200" algn="l" rtl="0">
              <a:lnSpc>
                <a:spcPct val="100000"/>
              </a:lnSpc>
              <a:spcBef>
                <a:spcPts val="640"/>
              </a:spcBef>
              <a:spcAft>
                <a:spcPts val="0"/>
              </a:spcAft>
              <a:buClr>
                <a:schemeClr val="dk1"/>
              </a:buClr>
              <a:buSzPts val="3000"/>
              <a:buAutoNum type="arabicPeriod"/>
            </a:pPr>
            <a:r>
              <a:rPr lang="en-US" sz="3000"/>
              <a:t>Wilcoxon Signed-Rank Test</a:t>
            </a:r>
            <a:endParaRPr sz="3000"/>
          </a:p>
          <a:p>
            <a:pPr marL="342900" lvl="0" indent="-330200" algn="l" rtl="0">
              <a:lnSpc>
                <a:spcPct val="100000"/>
              </a:lnSpc>
              <a:spcBef>
                <a:spcPts val="640"/>
              </a:spcBef>
              <a:spcAft>
                <a:spcPts val="0"/>
              </a:spcAft>
              <a:buClr>
                <a:schemeClr val="dk1"/>
              </a:buClr>
              <a:buSzPts val="3000"/>
              <a:buAutoNum type="arabicPeriod"/>
            </a:pPr>
            <a:r>
              <a:rPr lang="en-US" sz="3000"/>
              <a:t>Kruskal-Wallis Test</a:t>
            </a:r>
            <a:endParaRPr sz="3000"/>
          </a:p>
          <a:p>
            <a:pPr marL="342900" lvl="0" indent="-330200" algn="l" rtl="0">
              <a:lnSpc>
                <a:spcPct val="100000"/>
              </a:lnSpc>
              <a:spcBef>
                <a:spcPts val="640"/>
              </a:spcBef>
              <a:spcAft>
                <a:spcPts val="0"/>
              </a:spcAft>
              <a:buClr>
                <a:schemeClr val="dk1"/>
              </a:buClr>
              <a:buSzPts val="3000"/>
              <a:buAutoNum type="arabicPeriod"/>
            </a:pPr>
            <a:r>
              <a:rPr lang="en-US" sz="3000"/>
              <a:t>Friedman’s ANOVA</a:t>
            </a:r>
            <a:endParaRPr sz="3000"/>
          </a:p>
          <a:p>
            <a:pPr marL="342900" lvl="0" indent="-139700" algn="l" rtl="0">
              <a:lnSpc>
                <a:spcPct val="100000"/>
              </a:lnSpc>
              <a:spcBef>
                <a:spcPts val="640"/>
              </a:spcBef>
              <a:spcAft>
                <a:spcPts val="0"/>
              </a:spcAft>
              <a:buClr>
                <a:schemeClr val="dk1"/>
              </a:buClr>
              <a:buSzPts val="3200"/>
              <a:buNone/>
            </a:pPr>
            <a:endParaRPr/>
          </a:p>
        </p:txBody>
      </p:sp>
      <p:sp>
        <p:nvSpPr>
          <p:cNvPr id="796" name="Google Shape;796;p66"/>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797" name="Google Shape;797;p66"/>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90</a:t>
            </a:fld>
            <a:endParaRPr/>
          </a:p>
        </p:txBody>
      </p:sp>
      <p:pic>
        <p:nvPicPr>
          <p:cNvPr id="798" name="Google Shape;798;p66"/>
          <p:cNvPicPr preferRelativeResize="0"/>
          <p:nvPr/>
        </p:nvPicPr>
        <p:blipFill rotWithShape="1">
          <a:blip r:embed="rId3">
            <a:alphaModFix/>
          </a:blip>
          <a:srcRect/>
          <a:stretch/>
        </p:blipFill>
        <p:spPr>
          <a:xfrm>
            <a:off x="0" y="4887966"/>
            <a:ext cx="1016236" cy="273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4"/>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0070C0"/>
                </a:solidFill>
              </a:rPr>
              <a:t>T-test</a:t>
            </a:r>
            <a:endParaRPr>
              <a:solidFill>
                <a:srgbClr val="0070C0"/>
              </a:solidFill>
            </a:endParaRPr>
          </a:p>
        </p:txBody>
      </p:sp>
      <p:sp>
        <p:nvSpPr>
          <p:cNvPr id="804" name="Google Shape;804;p74"/>
          <p:cNvSpPr txBox="1">
            <a:spLocks noGrp="1"/>
          </p:cNvSpPr>
          <p:nvPr>
            <p:ph type="body" idx="1"/>
          </p:nvPr>
        </p:nvSpPr>
        <p:spPr>
          <a:xfrm>
            <a:off x="381000" y="845939"/>
            <a:ext cx="8534400" cy="2183011"/>
          </a:xfrm>
          <a:prstGeom prst="rect">
            <a:avLst/>
          </a:prstGeom>
          <a:noFill/>
          <a:ln>
            <a:noFill/>
          </a:ln>
        </p:spPr>
        <p:txBody>
          <a:bodyPr spcFirstLastPara="1" wrap="square" lIns="91425" tIns="45700" rIns="91425" bIns="45700" anchor="t" anchorCtr="0">
            <a:normAutofit fontScale="92500"/>
          </a:bodyPr>
          <a:lstStyle/>
          <a:p>
            <a:pPr marL="342900" lvl="0" indent="-342900" algn="l" rtl="0">
              <a:lnSpc>
                <a:spcPct val="100000"/>
              </a:lnSpc>
              <a:spcBef>
                <a:spcPts val="0"/>
              </a:spcBef>
              <a:spcAft>
                <a:spcPts val="0"/>
              </a:spcAft>
              <a:buClr>
                <a:schemeClr val="dk1"/>
              </a:buClr>
              <a:buSzPct val="108108"/>
              <a:buChar char="•"/>
            </a:pPr>
            <a:r>
              <a:rPr lang="en-US" sz="2400"/>
              <a:t>A t-test is an analysis of two populations means through the use of statistical examination; a t-test with two samples is commonly used with small sample sizes, testing the difference between the samples when the variances of two normal distributions are not known.</a:t>
            </a:r>
            <a:endParaRPr/>
          </a:p>
          <a:p>
            <a:pPr marL="342900" lvl="0" indent="-342900" algn="l" rtl="0">
              <a:lnSpc>
                <a:spcPct val="100000"/>
              </a:lnSpc>
              <a:spcBef>
                <a:spcPts val="0"/>
              </a:spcBef>
              <a:spcAft>
                <a:spcPts val="0"/>
              </a:spcAft>
              <a:buClr>
                <a:schemeClr val="dk1"/>
              </a:buClr>
              <a:buSzPct val="108108"/>
              <a:buChar char="•"/>
            </a:pPr>
            <a:r>
              <a:rPr lang="en-US" sz="2400"/>
              <a:t>This helps in finding the association between Categorical and Continuous features.</a:t>
            </a:r>
            <a:endParaRPr/>
          </a:p>
        </p:txBody>
      </p:sp>
      <p:sp>
        <p:nvSpPr>
          <p:cNvPr id="805" name="Google Shape;805;p74"/>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806" name="Google Shape;806;p74"/>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91</a:t>
            </a:fld>
            <a:endParaRPr/>
          </a:p>
        </p:txBody>
      </p:sp>
      <p:pic>
        <p:nvPicPr>
          <p:cNvPr id="807" name="Google Shape;807;p74"/>
          <p:cNvPicPr preferRelativeResize="0"/>
          <p:nvPr/>
        </p:nvPicPr>
        <p:blipFill rotWithShape="1">
          <a:blip r:embed="rId3">
            <a:alphaModFix/>
          </a:blip>
          <a:srcRect/>
          <a:stretch/>
        </p:blipFill>
        <p:spPr>
          <a:xfrm>
            <a:off x="990600" y="3181350"/>
            <a:ext cx="1854200" cy="970558"/>
          </a:xfrm>
          <a:prstGeom prst="rect">
            <a:avLst/>
          </a:prstGeom>
          <a:noFill/>
          <a:ln>
            <a:noFill/>
          </a:ln>
        </p:spPr>
      </p:pic>
      <p:sp>
        <p:nvSpPr>
          <p:cNvPr id="808" name="Google Shape;808;p74"/>
          <p:cNvSpPr txBox="1"/>
          <p:nvPr/>
        </p:nvSpPr>
        <p:spPr>
          <a:xfrm>
            <a:off x="3962400" y="3028950"/>
            <a:ext cx="3326936"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X -&gt; Mean of sample set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μ  -&gt; Mean of Population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 -&gt; Standard deviation of sample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 -&gt; Sample size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09" name="Google Shape;809;p74"/>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50"/>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92</a:t>
            </a:fld>
            <a:endParaRPr/>
          </a:p>
        </p:txBody>
      </p:sp>
      <p:pic>
        <p:nvPicPr>
          <p:cNvPr id="815" name="Google Shape;815;p50"/>
          <p:cNvPicPr preferRelativeResize="0"/>
          <p:nvPr/>
        </p:nvPicPr>
        <p:blipFill rotWithShape="1">
          <a:blip r:embed="rId3">
            <a:alphaModFix/>
          </a:blip>
          <a:srcRect/>
          <a:stretch/>
        </p:blipFill>
        <p:spPr>
          <a:xfrm>
            <a:off x="2189481" y="811371"/>
            <a:ext cx="4765037" cy="3717086"/>
          </a:xfrm>
          <a:prstGeom prst="rect">
            <a:avLst/>
          </a:prstGeom>
          <a:noFill/>
          <a:ln>
            <a:noFill/>
          </a:ln>
        </p:spPr>
      </p:pic>
      <p:pic>
        <p:nvPicPr>
          <p:cNvPr id="816" name="Google Shape;816;p50"/>
          <p:cNvPicPr preferRelativeResize="0"/>
          <p:nvPr/>
        </p:nvPicPr>
        <p:blipFill rotWithShape="1">
          <a:blip r:embed="rId4">
            <a:alphaModFix/>
          </a:blip>
          <a:srcRect/>
          <a:stretch/>
        </p:blipFill>
        <p:spPr>
          <a:xfrm>
            <a:off x="0" y="4887966"/>
            <a:ext cx="1016236" cy="273850"/>
          </a:xfrm>
          <a:prstGeom prst="rect">
            <a:avLst/>
          </a:prstGeom>
          <a:noFill/>
          <a:ln>
            <a:noFill/>
          </a:ln>
        </p:spPr>
      </p:pic>
      <p:sp>
        <p:nvSpPr>
          <p:cNvPr id="817" name="Google Shape;817;p50"/>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818" name="Google Shape;818;p50"/>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0070C0"/>
                </a:solidFill>
              </a:rPr>
              <a:t>T-test</a:t>
            </a:r>
            <a:endParaRPr>
              <a:solidFill>
                <a:srgbClr val="0070C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0"/>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93</a:t>
            </a:fld>
            <a:endParaRPr/>
          </a:p>
        </p:txBody>
      </p:sp>
      <p:pic>
        <p:nvPicPr>
          <p:cNvPr id="824" name="Google Shape;824;p60"/>
          <p:cNvPicPr preferRelativeResize="0"/>
          <p:nvPr/>
        </p:nvPicPr>
        <p:blipFill rotWithShape="1">
          <a:blip r:embed="rId3">
            <a:alphaModFix/>
          </a:blip>
          <a:srcRect/>
          <a:stretch/>
        </p:blipFill>
        <p:spPr>
          <a:xfrm>
            <a:off x="152400" y="842702"/>
            <a:ext cx="1714535" cy="3458096"/>
          </a:xfrm>
          <a:prstGeom prst="rect">
            <a:avLst/>
          </a:prstGeom>
          <a:noFill/>
          <a:ln>
            <a:noFill/>
          </a:ln>
        </p:spPr>
      </p:pic>
      <p:pic>
        <p:nvPicPr>
          <p:cNvPr id="825" name="Google Shape;825;p60"/>
          <p:cNvPicPr preferRelativeResize="0"/>
          <p:nvPr/>
        </p:nvPicPr>
        <p:blipFill rotWithShape="1">
          <a:blip r:embed="rId4">
            <a:alphaModFix/>
          </a:blip>
          <a:srcRect/>
          <a:stretch/>
        </p:blipFill>
        <p:spPr>
          <a:xfrm>
            <a:off x="1866935" y="921657"/>
            <a:ext cx="2784529" cy="2612167"/>
          </a:xfrm>
          <a:prstGeom prst="rect">
            <a:avLst/>
          </a:prstGeom>
          <a:noFill/>
          <a:ln>
            <a:noFill/>
          </a:ln>
        </p:spPr>
      </p:pic>
      <p:sp>
        <p:nvSpPr>
          <p:cNvPr id="826" name="Google Shape;826;p60"/>
          <p:cNvSpPr txBox="1"/>
          <p:nvPr/>
        </p:nvSpPr>
        <p:spPr>
          <a:xfrm>
            <a:off x="4789714" y="761999"/>
            <a:ext cx="4340136" cy="38779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The T-Test helps to determine whether there is a statistically significant difference in the average salaries between these two groups.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H0: There is no significant difference between two groups.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Female Group: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Mean=10,70,000  SD=3,95,995.81</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Male Group: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Mean=9,02,000 SD=7,52,807.45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T-Statistics = 4.24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P-Value = 0.001 (From T-Table)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7415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74151"/>
                </a:solidFill>
                <a:latin typeface="Arial"/>
                <a:ea typeface="Arial"/>
                <a:cs typeface="Arial"/>
                <a:sym typeface="Arial"/>
              </a:rPr>
              <a:t>There is a significant difference in salaries between the two groups.</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27" name="Google Shape;827;p60"/>
          <p:cNvPicPr preferRelativeResize="0"/>
          <p:nvPr/>
        </p:nvPicPr>
        <p:blipFill rotWithShape="1">
          <a:blip r:embed="rId5">
            <a:alphaModFix/>
          </a:blip>
          <a:srcRect/>
          <a:stretch/>
        </p:blipFill>
        <p:spPr>
          <a:xfrm>
            <a:off x="2801225" y="3825397"/>
            <a:ext cx="1988489" cy="891746"/>
          </a:xfrm>
          <a:prstGeom prst="rect">
            <a:avLst/>
          </a:prstGeom>
          <a:noFill/>
          <a:ln>
            <a:noFill/>
          </a:ln>
        </p:spPr>
      </p:pic>
      <p:pic>
        <p:nvPicPr>
          <p:cNvPr id="828" name="Google Shape;828;p60"/>
          <p:cNvPicPr preferRelativeResize="0"/>
          <p:nvPr/>
        </p:nvPicPr>
        <p:blipFill rotWithShape="1">
          <a:blip r:embed="rId6">
            <a:alphaModFix/>
          </a:blip>
          <a:srcRect/>
          <a:stretch/>
        </p:blipFill>
        <p:spPr>
          <a:xfrm>
            <a:off x="0" y="4887966"/>
            <a:ext cx="1016236" cy="273850"/>
          </a:xfrm>
          <a:prstGeom prst="rect">
            <a:avLst/>
          </a:prstGeom>
          <a:noFill/>
          <a:ln>
            <a:noFill/>
          </a:ln>
        </p:spPr>
      </p:pic>
      <p:sp>
        <p:nvSpPr>
          <p:cNvPr id="829" name="Google Shape;829;p60"/>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830" name="Google Shape;830;p60"/>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0070C0"/>
                </a:solidFill>
              </a:rPr>
              <a:t>T-test</a:t>
            </a:r>
            <a:endParaRPr>
              <a:solidFill>
                <a:srgbClr val="0070C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77"/>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solidFill>
                  <a:srgbClr val="0070C0"/>
                </a:solidFill>
              </a:rPr>
              <a:t>Paired T-test</a:t>
            </a:r>
            <a:endParaRPr>
              <a:solidFill>
                <a:srgbClr val="0070C0"/>
              </a:solidFill>
            </a:endParaRPr>
          </a:p>
        </p:txBody>
      </p:sp>
      <p:sp>
        <p:nvSpPr>
          <p:cNvPr id="836" name="Google Shape;836;p77"/>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837" name="Google Shape;837;p77"/>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94</a:t>
            </a:fld>
            <a:endParaRPr/>
          </a:p>
        </p:txBody>
      </p:sp>
      <p:sp>
        <p:nvSpPr>
          <p:cNvPr id="838" name="Google Shape;838;p77"/>
          <p:cNvSpPr txBox="1"/>
          <p:nvPr/>
        </p:nvSpPr>
        <p:spPr>
          <a:xfrm>
            <a:off x="266975" y="1032250"/>
            <a:ext cx="8418300" cy="264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121"/>
                </a:solidFill>
                <a:highlight>
                  <a:srgbClr val="FFFFFF"/>
                </a:highlight>
                <a:latin typeface="Roboto"/>
                <a:ea typeface="Roboto"/>
                <a:cs typeface="Roboto"/>
                <a:sym typeface="Roboto"/>
              </a:rPr>
              <a:t>The paired t-test is performed when the samples typically consist of matched pairs of similar units, or when there are cases of repeated measures. </a:t>
            </a:r>
            <a:endParaRPr sz="2000" b="0" i="0" u="none" strike="noStrike" cap="none">
              <a:solidFill>
                <a:srgbClr val="212121"/>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12121"/>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121"/>
                </a:solidFill>
                <a:highlight>
                  <a:srgbClr val="FFFFFF"/>
                </a:highlight>
                <a:latin typeface="Roboto"/>
                <a:ea typeface="Roboto"/>
                <a:cs typeface="Roboto"/>
                <a:sym typeface="Roboto"/>
              </a:rPr>
              <a:t>For example, there may be instances of the same patients being tested repeatedly—before and after receiving a particular treatment. In such cases, each patient is being used as a control sample against themselves.</a:t>
            </a:r>
            <a:endParaRPr sz="2200" b="0" i="0" u="none" strike="noStrike" cap="none">
              <a:solidFill>
                <a:srgbClr val="000000"/>
              </a:solidFill>
              <a:latin typeface="Arial"/>
              <a:ea typeface="Arial"/>
              <a:cs typeface="Arial"/>
              <a:sym typeface="Arial"/>
            </a:endParaRPr>
          </a:p>
        </p:txBody>
      </p:sp>
      <p:pic>
        <p:nvPicPr>
          <p:cNvPr id="839" name="Google Shape;839;p77"/>
          <p:cNvPicPr preferRelativeResize="0"/>
          <p:nvPr/>
        </p:nvPicPr>
        <p:blipFill rotWithShape="1">
          <a:blip r:embed="rId3">
            <a:alphaModFix/>
          </a:blip>
          <a:srcRect/>
          <a:stretch/>
        </p:blipFill>
        <p:spPr>
          <a:xfrm>
            <a:off x="774128" y="3801604"/>
            <a:ext cx="7303071" cy="821196"/>
          </a:xfrm>
          <a:prstGeom prst="rect">
            <a:avLst/>
          </a:prstGeom>
          <a:noFill/>
          <a:ln>
            <a:noFill/>
          </a:ln>
        </p:spPr>
      </p:pic>
      <p:pic>
        <p:nvPicPr>
          <p:cNvPr id="840" name="Google Shape;840;p77"/>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78"/>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0C0"/>
              </a:buClr>
              <a:buSzPts val="3200"/>
              <a:buFont typeface="Calibri"/>
              <a:buNone/>
            </a:pPr>
            <a:r>
              <a:rPr lang="en-US">
                <a:solidFill>
                  <a:srgbClr val="0070C0"/>
                </a:solidFill>
              </a:rPr>
              <a:t>One-Way ANOVA</a:t>
            </a:r>
            <a:endParaRPr/>
          </a:p>
        </p:txBody>
      </p:sp>
      <p:sp>
        <p:nvSpPr>
          <p:cNvPr id="846" name="Google Shape;846;p78"/>
          <p:cNvSpPr txBox="1">
            <a:spLocks noGrp="1"/>
          </p:cNvSpPr>
          <p:nvPr>
            <p:ph type="ftr" idx="4294967295"/>
          </p:nvPr>
        </p:nvSpPr>
        <p:spPr>
          <a:xfrm>
            <a:off x="3810000" y="4869656"/>
            <a:ext cx="4114800" cy="2738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847" name="Google Shape;847;p78"/>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95</a:t>
            </a:fld>
            <a:endParaRPr/>
          </a:p>
        </p:txBody>
      </p:sp>
      <p:sp>
        <p:nvSpPr>
          <p:cNvPr id="848" name="Google Shape;848;p78"/>
          <p:cNvSpPr/>
          <p:nvPr/>
        </p:nvSpPr>
        <p:spPr>
          <a:xfrm>
            <a:off x="228600" y="3562350"/>
            <a:ext cx="876300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8"/>
          <p:cNvSpPr txBox="1"/>
          <p:nvPr/>
        </p:nvSpPr>
        <p:spPr>
          <a:xfrm>
            <a:off x="4267200" y="1809750"/>
            <a:ext cx="340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78"/>
          <p:cNvSpPr txBox="1"/>
          <p:nvPr/>
        </p:nvSpPr>
        <p:spPr>
          <a:xfrm>
            <a:off x="106775" y="854275"/>
            <a:ext cx="8836500" cy="3857757"/>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950"/>
              <a:buFont typeface="Arial"/>
              <a:buNone/>
            </a:pPr>
            <a:r>
              <a:rPr lang="en-US" sz="1950" b="0" i="0" u="none" strike="noStrike" cap="none">
                <a:solidFill>
                  <a:schemeClr val="dk1"/>
                </a:solidFill>
                <a:highlight>
                  <a:srgbClr val="FFFFFE"/>
                </a:highlight>
                <a:latin typeface="Calibri"/>
                <a:ea typeface="Calibri"/>
                <a:cs typeface="Calibri"/>
                <a:sym typeface="Calibri"/>
              </a:rPr>
              <a:t>The one-way analysis of variance (ANOVA) is used to determine whether there are any statistically significant differences between the means of three or more independent (unrelated) groups. Eg.,</a:t>
            </a:r>
            <a:endParaRPr sz="1400" b="0" i="0" u="none" strike="noStrike" cap="none">
              <a:solidFill>
                <a:srgbClr val="000000"/>
              </a:solidFill>
              <a:latin typeface="Arial"/>
              <a:ea typeface="Arial"/>
              <a:cs typeface="Arial"/>
              <a:sym typeface="Arial"/>
            </a:endParaRPr>
          </a:p>
          <a:p>
            <a:pPr marL="0" marR="0" lvl="0" indent="0" algn="l" rtl="0">
              <a:lnSpc>
                <a:spcPct val="135714"/>
              </a:lnSpc>
              <a:spcBef>
                <a:spcPts val="0"/>
              </a:spcBef>
              <a:spcAft>
                <a:spcPts val="0"/>
              </a:spcAft>
              <a:buClr>
                <a:srgbClr val="000000"/>
              </a:buClr>
              <a:buSzPts val="1950"/>
              <a:buFont typeface="Arial"/>
              <a:buNone/>
            </a:pPr>
            <a:endParaRPr sz="195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35714"/>
              </a:lnSpc>
              <a:spcBef>
                <a:spcPts val="0"/>
              </a:spcBef>
              <a:spcAft>
                <a:spcPts val="0"/>
              </a:spcAft>
              <a:buClr>
                <a:srgbClr val="000000"/>
              </a:buClr>
              <a:buSzPts val="1950"/>
              <a:buFont typeface="Arial"/>
              <a:buNone/>
            </a:pPr>
            <a:endParaRPr sz="195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35714"/>
              </a:lnSpc>
              <a:spcBef>
                <a:spcPts val="0"/>
              </a:spcBef>
              <a:spcAft>
                <a:spcPts val="0"/>
              </a:spcAft>
              <a:buClr>
                <a:srgbClr val="000000"/>
              </a:buClr>
              <a:buSzPts val="1950"/>
              <a:buFont typeface="Arial"/>
              <a:buNone/>
            </a:pPr>
            <a:endParaRPr sz="195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35714"/>
              </a:lnSpc>
              <a:spcBef>
                <a:spcPts val="0"/>
              </a:spcBef>
              <a:spcAft>
                <a:spcPts val="0"/>
              </a:spcAft>
              <a:buClr>
                <a:srgbClr val="000000"/>
              </a:buClr>
              <a:buSzPts val="1950"/>
              <a:buFont typeface="Arial"/>
              <a:buNone/>
            </a:pPr>
            <a:endParaRPr sz="195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35714"/>
              </a:lnSpc>
              <a:spcBef>
                <a:spcPts val="0"/>
              </a:spcBef>
              <a:spcAft>
                <a:spcPts val="0"/>
              </a:spcAft>
              <a:buClr>
                <a:srgbClr val="000000"/>
              </a:buClr>
              <a:buSzPts val="1950"/>
              <a:buFont typeface="Arial"/>
              <a:buNone/>
            </a:pPr>
            <a:endParaRPr sz="195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35714"/>
              </a:lnSpc>
              <a:spcBef>
                <a:spcPts val="0"/>
              </a:spcBef>
              <a:spcAft>
                <a:spcPts val="0"/>
              </a:spcAft>
              <a:buClr>
                <a:srgbClr val="000000"/>
              </a:buClr>
              <a:buSzPts val="1950"/>
              <a:buFont typeface="Arial"/>
              <a:buNone/>
            </a:pPr>
            <a:endParaRPr sz="1950" b="0" i="0" u="none" strike="noStrike" cap="none">
              <a:solidFill>
                <a:schemeClr val="dk1"/>
              </a:solidFill>
              <a:highlight>
                <a:srgbClr val="FFFFFE"/>
              </a:highlight>
              <a:latin typeface="Calibri"/>
              <a:ea typeface="Calibri"/>
              <a:cs typeface="Calibri"/>
              <a:sym typeface="Calibri"/>
            </a:endParaRPr>
          </a:p>
        </p:txBody>
      </p:sp>
      <p:pic>
        <p:nvPicPr>
          <p:cNvPr id="851" name="Google Shape;851;p78"/>
          <p:cNvPicPr preferRelativeResize="0"/>
          <p:nvPr/>
        </p:nvPicPr>
        <p:blipFill rotWithShape="1">
          <a:blip r:embed="rId3">
            <a:alphaModFix/>
          </a:blip>
          <a:srcRect/>
          <a:stretch/>
        </p:blipFill>
        <p:spPr>
          <a:xfrm>
            <a:off x="228600" y="2432195"/>
            <a:ext cx="5391427" cy="1187511"/>
          </a:xfrm>
          <a:prstGeom prst="rect">
            <a:avLst/>
          </a:prstGeom>
          <a:noFill/>
          <a:ln>
            <a:noFill/>
          </a:ln>
        </p:spPr>
      </p:pic>
      <p:sp>
        <p:nvSpPr>
          <p:cNvPr id="852" name="Google Shape;852;p78"/>
          <p:cNvSpPr txBox="1"/>
          <p:nvPr/>
        </p:nvSpPr>
        <p:spPr>
          <a:xfrm>
            <a:off x="290286" y="3817257"/>
            <a:ext cx="816791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Within Group Variance - Values within the group are close to each other</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Between Group Variance - Values between groups are not close to each other</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853" name="Google Shape;853;p78"/>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p>
            <a:pPr marL="457200" lvl="0" indent="-317500" algn="l" rtl="0">
              <a:lnSpc>
                <a:spcPct val="100000"/>
              </a:lnSpc>
              <a:spcBef>
                <a:spcPts val="360"/>
              </a:spcBef>
              <a:spcAft>
                <a:spcPts val="0"/>
              </a:spcAft>
              <a:buClr>
                <a:schemeClr val="dk1"/>
              </a:buClr>
              <a:buSzPts val="1400"/>
              <a:buChar char="•"/>
            </a:pPr>
            <a:r>
              <a:rPr lang="en-US" sz="2800"/>
              <a:t>If the within-group variation is less and between-group variation is high, then it means this feature impacts the target variable. Hence it is an important feature.</a:t>
            </a:r>
            <a:endParaRPr sz="2800"/>
          </a:p>
        </p:txBody>
      </p:sp>
      <p:sp>
        <p:nvSpPr>
          <p:cNvPr id="859" name="Google Shape;859;p61"/>
          <p:cNvSpPr txBox="1">
            <a:spLocks noGrp="1"/>
          </p:cNvSpPr>
          <p:nvPr>
            <p:ph type="sldNum" idx="12"/>
          </p:nvPr>
        </p:nvSpPr>
        <p:spPr>
          <a:xfrm>
            <a:off x="8458200" y="4850606"/>
            <a:ext cx="533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96</a:t>
            </a:fld>
            <a:endParaRPr/>
          </a:p>
        </p:txBody>
      </p:sp>
      <p:pic>
        <p:nvPicPr>
          <p:cNvPr id="860" name="Google Shape;860;p61"/>
          <p:cNvPicPr preferRelativeResize="0"/>
          <p:nvPr/>
        </p:nvPicPr>
        <p:blipFill rotWithShape="1">
          <a:blip r:embed="rId3">
            <a:alphaModFix/>
          </a:blip>
          <a:srcRect/>
          <a:stretch/>
        </p:blipFill>
        <p:spPr>
          <a:xfrm>
            <a:off x="0" y="4887966"/>
            <a:ext cx="1016236" cy="273850"/>
          </a:xfrm>
          <a:prstGeom prst="rect">
            <a:avLst/>
          </a:prstGeom>
          <a:noFill/>
          <a:ln>
            <a:noFill/>
          </a:ln>
        </p:spPr>
      </p:pic>
      <p:sp>
        <p:nvSpPr>
          <p:cNvPr id="861" name="Google Shape;861;p61"/>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70C0"/>
              </a:buClr>
              <a:buSzPts val="3200"/>
              <a:buFont typeface="Calibri"/>
              <a:buNone/>
            </a:pPr>
            <a:r>
              <a:rPr lang="en-US">
                <a:solidFill>
                  <a:srgbClr val="0070C0"/>
                </a:solidFill>
              </a:rPr>
              <a:t>One-Way ANOVA</a:t>
            </a:r>
            <a:endParaRPr/>
          </a:p>
        </p:txBody>
      </p:sp>
      <p:sp>
        <p:nvSpPr>
          <p:cNvPr id="862" name="Google Shape;862;p61"/>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100fff2b384_0_24"/>
          <p:cNvSpPr txBox="1">
            <a:spLocks noGrp="1"/>
          </p:cNvSpPr>
          <p:nvPr>
            <p:ph type="title"/>
          </p:nvPr>
        </p:nvSpPr>
        <p:spPr>
          <a:xfrm>
            <a:off x="457200" y="133350"/>
            <a:ext cx="5029200" cy="460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70C0"/>
              </a:buClr>
              <a:buSzPts val="3200"/>
              <a:buFont typeface="Calibri"/>
              <a:buNone/>
            </a:pPr>
            <a:r>
              <a:rPr lang="en-US">
                <a:solidFill>
                  <a:srgbClr val="0070C0"/>
                </a:solidFill>
              </a:rPr>
              <a:t>Chi-Square Test</a:t>
            </a:r>
            <a:endParaRPr/>
          </a:p>
        </p:txBody>
      </p:sp>
      <p:sp>
        <p:nvSpPr>
          <p:cNvPr id="868" name="Google Shape;868;g100fff2b384_0_24"/>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869" name="Google Shape;869;g100fff2b384_0_24"/>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97</a:t>
            </a:fld>
            <a:endParaRPr/>
          </a:p>
        </p:txBody>
      </p:sp>
      <p:sp>
        <p:nvSpPr>
          <p:cNvPr id="870" name="Google Shape;870;g100fff2b384_0_24"/>
          <p:cNvSpPr/>
          <p:nvPr/>
        </p:nvSpPr>
        <p:spPr>
          <a:xfrm>
            <a:off x="381000" y="819150"/>
            <a:ext cx="83820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g100fff2b384_0_24"/>
          <p:cNvSpPr/>
          <p:nvPr/>
        </p:nvSpPr>
        <p:spPr>
          <a:xfrm>
            <a:off x="228600" y="3194675"/>
            <a:ext cx="8229600" cy="987900"/>
          </a:xfrm>
          <a:prstGeom prst="rect">
            <a:avLst/>
          </a:prstGeom>
          <a:noFill/>
          <a:ln>
            <a:noFill/>
          </a:ln>
        </p:spPr>
        <p:txBody>
          <a:bodyPr spcFirstLastPara="1" wrap="square" lIns="91425" tIns="45700" rIns="91425" bIns="45700"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n-US" sz="1550" b="0" i="0" u="none" strike="noStrike" cap="none">
                <a:solidFill>
                  <a:schemeClr val="dk1"/>
                </a:solidFill>
                <a:highlight>
                  <a:srgbClr val="FFFFFE"/>
                </a:highlight>
                <a:latin typeface="Calibri"/>
                <a:ea typeface="Calibri"/>
                <a:cs typeface="Calibri"/>
                <a:sym typeface="Calibri"/>
              </a:rPr>
              <a:t>Observed frequency = No. of observations of class</a:t>
            </a:r>
            <a:endParaRPr sz="155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35714"/>
              </a:lnSpc>
              <a:spcBef>
                <a:spcPts val="0"/>
              </a:spcBef>
              <a:spcAft>
                <a:spcPts val="0"/>
              </a:spcAft>
              <a:buClr>
                <a:schemeClr val="dk1"/>
              </a:buClr>
              <a:buSzPts val="1100"/>
              <a:buFont typeface="Arial"/>
              <a:buNone/>
            </a:pPr>
            <a:r>
              <a:rPr lang="en-US" sz="1550" b="0" i="0" u="none" strike="noStrike" cap="none">
                <a:solidFill>
                  <a:schemeClr val="dk1"/>
                </a:solidFill>
                <a:highlight>
                  <a:srgbClr val="FFFFFE"/>
                </a:highlight>
                <a:latin typeface="Calibri"/>
                <a:ea typeface="Calibri"/>
                <a:cs typeface="Calibri"/>
                <a:sym typeface="Calibri"/>
              </a:rPr>
              <a:t>Expected frequency = No. of expected observations of class if there was no relationship between the feature and the target. </a:t>
            </a:r>
            <a:r>
              <a:rPr lang="en-US" sz="1600" b="0" i="0" u="none" strike="noStrike" cap="none">
                <a:solidFill>
                  <a:srgbClr val="111111"/>
                </a:solidFill>
                <a:latin typeface="Calibri"/>
                <a:ea typeface="Calibri"/>
                <a:cs typeface="Calibri"/>
                <a:sym typeface="Calibri"/>
              </a:rPr>
              <a:t>Expected Frequency = (Row Total * Column Total)/N</a:t>
            </a:r>
            <a:endParaRPr sz="160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g100fff2b384_0_24"/>
          <p:cNvSpPr txBox="1"/>
          <p:nvPr/>
        </p:nvSpPr>
        <p:spPr>
          <a:xfrm>
            <a:off x="275850" y="888000"/>
            <a:ext cx="84873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212121"/>
                </a:solidFill>
                <a:highlight>
                  <a:srgbClr val="FFFFFF"/>
                </a:highlight>
                <a:latin typeface="Roboto"/>
                <a:ea typeface="Roboto"/>
                <a:cs typeface="Roboto"/>
                <a:sym typeface="Roboto"/>
              </a:rPr>
              <a:t>Chi-square test is used for categorical features in a dataset. We calculate Chi-square between each feature and the target and select the desired number of features with best Chi-square scores. It determines if the association between two categorical variables of the sample would reflect their real association in the population. Chi- square score is given by</a:t>
            </a:r>
            <a:endParaRPr sz="1600" b="0" i="0" u="none" strike="noStrike" cap="none">
              <a:solidFill>
                <a:srgbClr val="212121"/>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12121"/>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12121"/>
              </a:solidFill>
              <a:highlight>
                <a:srgbClr val="FFFFFF"/>
              </a:highlight>
              <a:latin typeface="Roboto"/>
              <a:ea typeface="Roboto"/>
              <a:cs typeface="Roboto"/>
              <a:sym typeface="Roboto"/>
            </a:endParaRPr>
          </a:p>
        </p:txBody>
      </p:sp>
      <p:pic>
        <p:nvPicPr>
          <p:cNvPr id="873" name="Google Shape;873;g100fff2b384_0_24"/>
          <p:cNvPicPr preferRelativeResize="0"/>
          <p:nvPr/>
        </p:nvPicPr>
        <p:blipFill rotWithShape="1">
          <a:blip r:embed="rId3">
            <a:alphaModFix/>
          </a:blip>
          <a:srcRect/>
          <a:stretch/>
        </p:blipFill>
        <p:spPr>
          <a:xfrm>
            <a:off x="1928813" y="2166938"/>
            <a:ext cx="5591175" cy="1114425"/>
          </a:xfrm>
          <a:prstGeom prst="rect">
            <a:avLst/>
          </a:prstGeom>
          <a:noFill/>
          <a:ln>
            <a:noFill/>
          </a:ln>
        </p:spPr>
      </p:pic>
      <p:pic>
        <p:nvPicPr>
          <p:cNvPr id="874" name="Google Shape;874;g100fff2b384_0_24"/>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100fff2b384_0_38"/>
          <p:cNvSpPr txBox="1">
            <a:spLocks noGrp="1"/>
          </p:cNvSpPr>
          <p:nvPr>
            <p:ph type="ftr" idx="4294967295"/>
          </p:nvPr>
        </p:nvSpPr>
        <p:spPr>
          <a:xfrm>
            <a:off x="3810000" y="4869656"/>
            <a:ext cx="4114800" cy="273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STATISTICS ESSENTIALS</a:t>
            </a:r>
            <a:endParaRPr/>
          </a:p>
        </p:txBody>
      </p:sp>
      <p:sp>
        <p:nvSpPr>
          <p:cNvPr id="880" name="Google Shape;880;g100fff2b384_0_38"/>
          <p:cNvSpPr txBox="1">
            <a:spLocks noGrp="1"/>
          </p:cNvSpPr>
          <p:nvPr>
            <p:ph type="sldNum" idx="12"/>
          </p:nvPr>
        </p:nvSpPr>
        <p:spPr>
          <a:xfrm>
            <a:off x="8458200" y="4850606"/>
            <a:ext cx="533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98</a:t>
            </a:fld>
            <a:endParaRPr/>
          </a:p>
        </p:txBody>
      </p:sp>
      <p:sp>
        <p:nvSpPr>
          <p:cNvPr id="881" name="Google Shape;881;g100fff2b384_0_38"/>
          <p:cNvSpPr/>
          <p:nvPr/>
        </p:nvSpPr>
        <p:spPr>
          <a:xfrm>
            <a:off x="228600" y="3194675"/>
            <a:ext cx="8229600" cy="987900"/>
          </a:xfrm>
          <a:prstGeom prst="rect">
            <a:avLst/>
          </a:prstGeom>
          <a:noFill/>
          <a:ln>
            <a:noFill/>
          </a:ln>
        </p:spPr>
        <p:txBody>
          <a:bodyPr spcFirstLastPara="1" wrap="square" lIns="91425" tIns="45700" rIns="91425" bIns="45700" anchor="t" anchorCtr="0">
            <a:noAutofit/>
          </a:bodyPr>
          <a:lstStyle/>
          <a:p>
            <a:pPr marL="0" marR="0" lvl="0" indent="0" algn="l" rtl="0">
              <a:lnSpc>
                <a:spcPct val="135714"/>
              </a:lnSpc>
              <a:spcBef>
                <a:spcPts val="0"/>
              </a:spcBef>
              <a:spcAft>
                <a:spcPts val="0"/>
              </a:spcAft>
              <a:buClr>
                <a:srgbClr val="000000"/>
              </a:buClr>
              <a:buSzPts val="1550"/>
              <a:buFont typeface="Arial"/>
              <a:buNone/>
            </a:pPr>
            <a:endParaRPr sz="1550" b="0" i="0" u="none" strike="noStrike" cap="none">
              <a:solidFill>
                <a:schemeClr val="dk1"/>
              </a:solidFill>
              <a:highlight>
                <a:srgbClr val="FFFFFE"/>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2" name="Google Shape;882;g100fff2b384_0_38"/>
          <p:cNvPicPr preferRelativeResize="0"/>
          <p:nvPr/>
        </p:nvPicPr>
        <p:blipFill rotWithShape="1">
          <a:blip r:embed="rId3">
            <a:alphaModFix/>
          </a:blip>
          <a:srcRect/>
          <a:stretch/>
        </p:blipFill>
        <p:spPr>
          <a:xfrm>
            <a:off x="175037" y="887118"/>
            <a:ext cx="1638384" cy="3626825"/>
          </a:xfrm>
          <a:prstGeom prst="rect">
            <a:avLst/>
          </a:prstGeom>
          <a:noFill/>
          <a:ln>
            <a:noFill/>
          </a:ln>
        </p:spPr>
      </p:pic>
      <p:pic>
        <p:nvPicPr>
          <p:cNvPr id="883" name="Google Shape;883;g100fff2b384_0_38"/>
          <p:cNvPicPr preferRelativeResize="0"/>
          <p:nvPr/>
        </p:nvPicPr>
        <p:blipFill rotWithShape="1">
          <a:blip r:embed="rId4">
            <a:alphaModFix/>
          </a:blip>
          <a:srcRect/>
          <a:stretch/>
        </p:blipFill>
        <p:spPr>
          <a:xfrm>
            <a:off x="1904006" y="1197866"/>
            <a:ext cx="3391074" cy="628682"/>
          </a:xfrm>
          <a:prstGeom prst="rect">
            <a:avLst/>
          </a:prstGeom>
          <a:noFill/>
          <a:ln>
            <a:noFill/>
          </a:ln>
        </p:spPr>
      </p:pic>
      <p:sp>
        <p:nvSpPr>
          <p:cNvPr id="884" name="Google Shape;884;g100fff2b384_0_38"/>
          <p:cNvSpPr txBox="1"/>
          <p:nvPr/>
        </p:nvSpPr>
        <p:spPr>
          <a:xfrm>
            <a:off x="1966686" y="834571"/>
            <a:ext cx="26924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Contingency Table:</a:t>
            </a:r>
            <a:endParaRPr sz="1400" b="0" i="0" u="none" strike="noStrike" cap="none">
              <a:solidFill>
                <a:srgbClr val="000000"/>
              </a:solidFill>
              <a:latin typeface="Arial"/>
              <a:ea typeface="Arial"/>
              <a:cs typeface="Arial"/>
              <a:sym typeface="Arial"/>
            </a:endParaRPr>
          </a:p>
        </p:txBody>
      </p:sp>
      <p:sp>
        <p:nvSpPr>
          <p:cNvPr id="885" name="Google Shape;885;g100fff2b384_0_38"/>
          <p:cNvSpPr txBox="1"/>
          <p:nvPr/>
        </p:nvSpPr>
        <p:spPr>
          <a:xfrm>
            <a:off x="1966686" y="1981200"/>
            <a:ext cx="6807200"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7415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74151"/>
                </a:solidFill>
                <a:latin typeface="Calibri"/>
                <a:ea typeface="Calibri"/>
                <a:cs typeface="Calibri"/>
                <a:sym typeface="Calibri"/>
              </a:rPr>
              <a:t>The chi-squared value for the given contingency table is 0.257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74151"/>
                </a:solidFill>
                <a:latin typeface="Calibri"/>
                <a:ea typeface="Calibri"/>
                <a:cs typeface="Calibri"/>
                <a:sym typeface="Calibri"/>
              </a:rPr>
              <a:t>Significance level is 0.05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74151"/>
                </a:solidFill>
                <a:latin typeface="Calibri"/>
                <a:ea typeface="Calibri"/>
                <a:cs typeface="Calibri"/>
                <a:sym typeface="Calibri"/>
              </a:rPr>
              <a:t>The observed p-value is </a:t>
            </a:r>
            <a:r>
              <a:rPr lang="en-US" sz="1800" b="0" i="0" u="none" strike="noStrike" cap="none">
                <a:solidFill>
                  <a:srgbClr val="343541"/>
                </a:solidFill>
                <a:latin typeface="Calibri"/>
                <a:ea typeface="Calibri"/>
                <a:cs typeface="Calibri"/>
                <a:sym typeface="Calibri"/>
              </a:rPr>
              <a:t>0.967902</a:t>
            </a:r>
            <a:endParaRPr sz="1800" b="0" i="0" u="none" strike="noStrike" cap="none">
              <a:solidFill>
                <a:srgbClr val="37415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7415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74151"/>
                </a:solidFill>
                <a:latin typeface="Calibri"/>
                <a:ea typeface="Calibri"/>
                <a:cs typeface="Calibri"/>
                <a:sym typeface="Calibri"/>
              </a:rPr>
              <a:t>Since p-value &gt; 0.05, we accept the Null hypothesis.</a:t>
            </a:r>
            <a:endParaRPr sz="1800" b="0" i="0" u="none" strike="noStrike" cap="none">
              <a:solidFill>
                <a:srgbClr val="000000"/>
              </a:solidFill>
              <a:latin typeface="Calibri"/>
              <a:ea typeface="Calibri"/>
              <a:cs typeface="Calibri"/>
              <a:sym typeface="Calibri"/>
            </a:endParaRPr>
          </a:p>
        </p:txBody>
      </p:sp>
      <p:pic>
        <p:nvPicPr>
          <p:cNvPr id="886" name="Google Shape;886;g100fff2b384_0_38"/>
          <p:cNvPicPr preferRelativeResize="0"/>
          <p:nvPr/>
        </p:nvPicPr>
        <p:blipFill rotWithShape="1">
          <a:blip r:embed="rId5">
            <a:alphaModFix/>
          </a:blip>
          <a:srcRect/>
          <a:stretch/>
        </p:blipFill>
        <p:spPr>
          <a:xfrm>
            <a:off x="0" y="4887966"/>
            <a:ext cx="1016236" cy="273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92"/>
          <p:cNvSpPr txBox="1"/>
          <p:nvPr/>
        </p:nvSpPr>
        <p:spPr>
          <a:xfrm>
            <a:off x="3037188" y="2743200"/>
            <a:ext cx="324435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Calibri"/>
                <a:ea typeface="Calibri"/>
                <a:cs typeface="Calibri"/>
                <a:sym typeface="Calibri"/>
              </a:rPr>
              <a:t>Thank You.</a:t>
            </a:r>
            <a:endParaRPr sz="1400" b="0" i="0" u="none" strike="noStrike" cap="none">
              <a:solidFill>
                <a:srgbClr val="000000"/>
              </a:solidFill>
              <a:latin typeface="Arial"/>
              <a:ea typeface="Arial"/>
              <a:cs typeface="Arial"/>
              <a:sym typeface="Arial"/>
            </a:endParaRPr>
          </a:p>
        </p:txBody>
      </p:sp>
      <p:pic>
        <p:nvPicPr>
          <p:cNvPr id="892" name="Google Shape;892;p92" descr="Related image"/>
          <p:cNvPicPr preferRelativeResize="0"/>
          <p:nvPr/>
        </p:nvPicPr>
        <p:blipFill rotWithShape="1">
          <a:blip r:embed="rId3">
            <a:alphaModFix/>
          </a:blip>
          <a:srcRect/>
          <a:stretch/>
        </p:blipFill>
        <p:spPr>
          <a:xfrm>
            <a:off x="2590800" y="355392"/>
            <a:ext cx="3810000" cy="2381250"/>
          </a:xfrm>
          <a:prstGeom prst="rect">
            <a:avLst/>
          </a:prstGeom>
          <a:noFill/>
          <a:ln>
            <a:noFill/>
          </a:ln>
        </p:spPr>
      </p:pic>
      <p:sp>
        <p:nvSpPr>
          <p:cNvPr id="893" name="Google Shape;893;p92"/>
          <p:cNvSpPr txBox="1">
            <a:spLocks noGrp="1"/>
          </p:cNvSpPr>
          <p:nvPr>
            <p:ph type="sldNum" idx="12"/>
          </p:nvPr>
        </p:nvSpPr>
        <p:spPr>
          <a:xfrm>
            <a:off x="8610600" y="4850606"/>
            <a:ext cx="3810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99</a:t>
            </a:fld>
            <a:endParaRPr/>
          </a:p>
        </p:txBody>
      </p:sp>
      <p:pic>
        <p:nvPicPr>
          <p:cNvPr id="894" name="Google Shape;894;p92"/>
          <p:cNvPicPr preferRelativeResize="0"/>
          <p:nvPr/>
        </p:nvPicPr>
        <p:blipFill rotWithShape="1">
          <a:blip r:embed="rId4">
            <a:alphaModFix/>
          </a:blip>
          <a:srcRect/>
          <a:stretch/>
        </p:blipFill>
        <p:spPr>
          <a:xfrm>
            <a:off x="0" y="4887966"/>
            <a:ext cx="1016236" cy="273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Effect transition="in" filter="fade">
                                      <p:cBhvr>
                                        <p:cTn id="7" dur="5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1102</TotalTime>
  <Words>3788</Words>
  <Application>Microsoft Office PowerPoint</Application>
  <PresentationFormat>On-screen Show (16:9)</PresentationFormat>
  <Paragraphs>483</Paragraphs>
  <Slides>99</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Libre Baskerville</vt:lpstr>
      <vt:lpstr>Open Sans</vt:lpstr>
      <vt:lpstr>Calibri</vt:lpstr>
      <vt:lpstr>Arial</vt:lpstr>
      <vt:lpstr>Georgia</vt:lpstr>
      <vt:lpstr>Roboto</vt:lpstr>
      <vt:lpstr>Office Theme</vt:lpstr>
      <vt:lpstr>PowerPoint Presentation</vt:lpstr>
      <vt:lpstr>Overview of Statistics </vt:lpstr>
      <vt:lpstr>PowerPoint Presentation</vt:lpstr>
      <vt:lpstr>PowerPoint Presentation</vt:lpstr>
      <vt:lpstr>Inferential Statistics</vt:lpstr>
      <vt:lpstr>PowerPoint Presentation</vt:lpstr>
      <vt:lpstr>Definition to Basic terms</vt:lpstr>
      <vt:lpstr>Examples</vt:lpstr>
      <vt:lpstr>Types of Data</vt:lpstr>
      <vt:lpstr>Examples of variables</vt:lpstr>
      <vt:lpstr>Examples of variables…</vt:lpstr>
      <vt:lpstr>PowerPoint Presentation</vt:lpstr>
      <vt:lpstr>Harnessing Data</vt:lpstr>
      <vt:lpstr>Steps Involved In Descriptive Statistics </vt:lpstr>
      <vt:lpstr>PowerPoint Presentation</vt:lpstr>
      <vt:lpstr>PowerPoint Presentation</vt:lpstr>
      <vt:lpstr>Methods Used To Collect Data</vt:lpstr>
      <vt:lpstr>Types Of Sampling</vt:lpstr>
      <vt:lpstr>wasd</vt:lpstr>
      <vt:lpstr>Sampling Example</vt:lpstr>
      <vt:lpstr>PowerPoint Presentation</vt:lpstr>
      <vt:lpstr>Exploratory Analysis</vt:lpstr>
      <vt:lpstr>Measures of Central Tendencies</vt:lpstr>
      <vt:lpstr>Central Tendency</vt:lpstr>
      <vt:lpstr>Measures of Central Tendency </vt:lpstr>
      <vt:lpstr>PowerPoint Presentation</vt:lpstr>
      <vt:lpstr>Median</vt:lpstr>
      <vt:lpstr>PowerPoint Presentation</vt:lpstr>
      <vt:lpstr>Measure of Spread / Data Variability</vt:lpstr>
      <vt:lpstr>PowerPoint Presentation</vt:lpstr>
      <vt:lpstr>PowerPoint Presentation</vt:lpstr>
      <vt:lpstr>PowerPoint Presentation</vt:lpstr>
      <vt:lpstr>PowerPoint Presentation</vt:lpstr>
      <vt:lpstr>Standard Deviation (σ)</vt:lpstr>
      <vt:lpstr>Standard Deviation (σ)</vt:lpstr>
      <vt:lpstr>PowerPoint Presentation</vt:lpstr>
      <vt:lpstr>PowerPoint Presentation</vt:lpstr>
      <vt:lpstr>Percentile</vt:lpstr>
      <vt:lpstr>PowerPoint Presentation</vt:lpstr>
      <vt:lpstr>Types Of Distributions</vt:lpstr>
      <vt:lpstr>PowerPoint Presentation</vt:lpstr>
      <vt:lpstr>Properties Of Normal Distribution</vt:lpstr>
      <vt:lpstr>PowerPoint Presentation</vt:lpstr>
      <vt:lpstr>PowerPoint Presentation</vt:lpstr>
      <vt:lpstr>PowerPoint Presentation</vt:lpstr>
      <vt:lpstr>PowerPoint Presentation</vt:lpstr>
      <vt:lpstr>Distortion in Normal Distribution</vt:lpstr>
      <vt:lpstr>PowerPoint Presentation</vt:lpstr>
      <vt:lpstr>PowerPoint Presentation</vt:lpstr>
      <vt:lpstr>PowerPoint Presentation</vt:lpstr>
      <vt:lpstr>How much Skewness and Kurtosis</vt:lpstr>
      <vt:lpstr>PowerPoint Presentation</vt:lpstr>
      <vt:lpstr>PowerPoint Presentation</vt:lpstr>
      <vt:lpstr>Which is Best—the Mean, Median, or Mode?</vt:lpstr>
      <vt:lpstr>Correcting Distortion in Normal Distribution</vt:lpstr>
      <vt:lpstr>Outliers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Outliers</vt:lpstr>
      <vt:lpstr>PowerPoint Presentation</vt:lpstr>
      <vt:lpstr>PowerPoint Presentation</vt:lpstr>
      <vt:lpstr>PowerPoint Presentation</vt:lpstr>
      <vt:lpstr>PowerPoint Presentation</vt:lpstr>
      <vt:lpstr>PowerPoint Presentation</vt:lpstr>
      <vt:lpstr>Use of Distance Metrics</vt:lpstr>
      <vt:lpstr>PowerPoint Presentation</vt:lpstr>
      <vt:lpstr>PowerPoint Presentation</vt:lpstr>
      <vt:lpstr>PowerPoint Presentation</vt:lpstr>
      <vt:lpstr>Hypothesis Testing &amp; Other computational Techniques</vt:lpstr>
      <vt:lpstr>Hypothesis Testing</vt:lpstr>
      <vt:lpstr>Comparing and Analyzing Relationships</vt:lpstr>
      <vt:lpstr>Types of Hypothesis</vt:lpstr>
      <vt:lpstr>Null Hypothesis (H0)</vt:lpstr>
      <vt:lpstr>Alternate Hypothesis (HA)/(H1)</vt:lpstr>
      <vt:lpstr>Hypothesis Testing – Case Discussion</vt:lpstr>
      <vt:lpstr>Type I and Type II Error</vt:lpstr>
      <vt:lpstr>Critical Region</vt:lpstr>
      <vt:lpstr>Cases Of Critical Region</vt:lpstr>
      <vt:lpstr>p –Value</vt:lpstr>
      <vt:lpstr>Process of Hypothesis Testing</vt:lpstr>
      <vt:lpstr>Types of Hypothesis Tests</vt:lpstr>
      <vt:lpstr>Applications of Hypothesis Testing</vt:lpstr>
      <vt:lpstr>Hypothesis Tests:-Parametric</vt:lpstr>
      <vt:lpstr>Hypothesis Tests:-Non Parametric</vt:lpstr>
      <vt:lpstr>T-test</vt:lpstr>
      <vt:lpstr>T-test</vt:lpstr>
      <vt:lpstr>T-test</vt:lpstr>
      <vt:lpstr>Paired T-test</vt:lpstr>
      <vt:lpstr>One-Way ANOVA</vt:lpstr>
      <vt:lpstr>One-Way ANOVA</vt:lpstr>
      <vt:lpstr>Chi-Square Test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 HOME</dc:creator>
  <cp:lastModifiedBy>acer</cp:lastModifiedBy>
  <cp:revision>116</cp:revision>
  <cp:lastPrinted>2025-03-17T13:34:09Z</cp:lastPrinted>
  <dcterms:created xsi:type="dcterms:W3CDTF">2006-08-16T00:00:00Z</dcterms:created>
  <dcterms:modified xsi:type="dcterms:W3CDTF">2025-03-25T07:51:18Z</dcterms:modified>
</cp:coreProperties>
</file>